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3.xml" ContentType="application/vnd.openxmlformats-officedocument.customXmlProperties+xml"/>
  <Override PartName="/customXml/itemProps1.xml" ContentType="application/vnd.openxmlformats-officedocument.customXmlProperties+xml"/>
  <Override PartName="/customXml/item2.xml" ContentType="application/xml"/>
  <Override PartName="/customXml/itemProps2.xml" ContentType="application/vnd.openxmlformats-officedocument.customXmlProperties+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3.xml" ContentType="application/xml"/>
  <Override PartName="/ppt/presentation.xml" ContentType="application/vnd.openxmlformats-officedocument.presentationml.presentation.main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5.xml" ContentType="application/vnd.openxmlformats-officedocument.theme+xml"/>
  <Override PartName="/ppt/media/image50.png" ContentType="image/png"/>
  <Override PartName="/ppt/media/image1.png" ContentType="image/png"/>
  <Override PartName="/ppt/media/image51.png" ContentType="image/png"/>
  <Override PartName="/ppt/media/image2.png" ContentType="image/png"/>
  <Override PartName="/ppt/media/image52.png" ContentType="image/png"/>
  <Override PartName="/ppt/media/image30.png" ContentType="image/png"/>
  <Override PartName="/ppt/media/image3.png" ContentType="image/png"/>
  <Override PartName="/ppt/media/image4.png" ContentType="image/png"/>
  <Override PartName="/ppt/media/image31.png" ContentType="image/png"/>
  <Override PartName="/ppt/media/image53.png" ContentType="image/png"/>
  <Override PartName="/ppt/media/image5.png" ContentType="image/png"/>
  <Override PartName="/ppt/media/image10.png" ContentType="image/png"/>
  <Override PartName="/ppt/media/image32.png" ContentType="image/png"/>
  <Override PartName="/ppt/media/image54.png" ContentType="image/png"/>
  <Override PartName="/ppt/media/image6.png" ContentType="image/png"/>
  <Override PartName="/ppt/media/image11.png" ContentType="image/png"/>
  <Override PartName="/ppt/media/image33.png" ContentType="image/png"/>
  <Override PartName="/ppt/media/image55.png" ContentType="image/png"/>
  <Override PartName="/ppt/media/image7.png" ContentType="image/png"/>
  <Override PartName="/ppt/media/image12.png" ContentType="image/png"/>
  <Override PartName="/ppt/media/image34.png" ContentType="image/png"/>
  <Override PartName="/ppt/media/image56.png" ContentType="image/png"/>
  <Override PartName="/ppt/media/image8.png" ContentType="image/png"/>
  <Override PartName="/ppt/media/image13.png" ContentType="image/png"/>
  <Override PartName="/ppt/media/image35.png" ContentType="image/png"/>
  <Override PartName="/ppt/media/image57.png" ContentType="image/png"/>
  <Override PartName="/ppt/media/image9.png" ContentType="image/png"/>
  <Override PartName="/ppt/media/image14.png" ContentType="image/png"/>
  <Override PartName="/ppt/media/image36.png" ContentType="image/png"/>
  <Override PartName="/ppt/media/image58.png" ContentType="image/png"/>
  <Override PartName="/ppt/media/image15.png" ContentType="image/png"/>
  <Override PartName="/ppt/media/image37.png" ContentType="image/png"/>
  <Override PartName="/ppt/media/image59.png" ContentType="image/png"/>
  <Override PartName="/ppt/media/image16.png" ContentType="image/png"/>
  <Override PartName="/ppt/media/image38.png" ContentType="image/png"/>
  <Override PartName="/ppt/media/image17.png" ContentType="image/png"/>
  <Override PartName="/ppt/media/image39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42.png" ContentType="image/png"/>
  <Override PartName="/ppt/media/image64.png" ContentType="image/png"/>
  <Override PartName="/ppt/media/image21.png" ContentType="image/png"/>
  <Override PartName="/ppt/media/image43.png" ContentType="image/png"/>
  <Override PartName="/ppt/media/image22.png" ContentType="image/png"/>
  <Override PartName="/ppt/media/image44.png" ContentType="image/png"/>
  <Override PartName="/ppt/media/image23.png" ContentType="image/png"/>
  <Override PartName="/ppt/media/image45.png" ContentType="image/png"/>
  <Override PartName="/ppt/media/image24.png" ContentType="image/png"/>
  <Override PartName="/ppt/media/image46.png" ContentType="image/png"/>
  <Override PartName="/ppt/media/image25.png" ContentType="image/png"/>
  <Override PartName="/ppt/media/image47.png" ContentType="image/png"/>
  <Override PartName="/ppt/media/image26.png" ContentType="image/png"/>
  <Override PartName="/ppt/media/image48.png" ContentType="image/png"/>
  <Override PartName="/ppt/media/image27.png" ContentType="image/png"/>
  <Override PartName="/ppt/media/image49.png" ContentType="image/png"/>
  <Override PartName="/ppt/media/image28.png" ContentType="image/png"/>
  <Override PartName="/ppt/media/image29.png" ContentType="image/png"/>
  <Override PartName="/ppt/media/image40.png" ContentType="image/png"/>
  <Override PartName="/ppt/media/image62.png" ContentType="image/png"/>
  <Override PartName="/ppt/media/image41.png" ContentType="image/png"/>
  <Override PartName="/ppt/media/image63.png" ContentType="image/png"/>
  <Override PartName="/ppt/media/image60.png" ContentType="image/png"/>
  <Override PartName="/ppt/media/image61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32.xml" ContentType="application/vnd.openxmlformats-officedocument.presentationml.slide+xml"/>
  <Override PartName="/ppt/slides/slide54.xml" ContentType="application/vnd.openxmlformats-officedocument.presentationml.slide+xml"/>
  <Override PartName="/ppt/slides/slide11.xml" ContentType="application/vnd.openxmlformats-officedocument.presentationml.slide+xml"/>
  <Override PartName="/ppt/slides/slide33.xml" ContentType="application/vnd.openxmlformats-officedocument.presentationml.slide+xml"/>
  <Override PartName="/ppt/slides/slide55.xml" ContentType="application/vnd.openxmlformats-officedocument.presentationml.slide+xml"/>
  <Override PartName="/ppt/slides/slide12.xml" ContentType="application/vnd.openxmlformats-officedocument.presentationml.slide+xml"/>
  <Override PartName="/ppt/slides/slide34.xml" ContentType="application/vnd.openxmlformats-officedocument.presentationml.slide+xml"/>
  <Override PartName="/ppt/slides/slide56.xml" ContentType="application/vnd.openxmlformats-officedocument.presentationml.slide+xml"/>
  <Override PartName="/ppt/slides/slide13.xml" ContentType="application/vnd.openxmlformats-officedocument.presentationml.slide+xml"/>
  <Override PartName="/ppt/slides/slide35.xml" ContentType="application/vnd.openxmlformats-officedocument.presentationml.slide+xml"/>
  <Override PartName="/ppt/slides/slide57.xml" ContentType="application/vnd.openxmlformats-officedocument.presentationml.slide+xml"/>
  <Override PartName="/ppt/slides/slide14.xml" ContentType="application/vnd.openxmlformats-officedocument.presentationml.slide+xml"/>
  <Override PartName="/ppt/slides/slide36.xml" ContentType="application/vnd.openxmlformats-officedocument.presentationml.slide+xml"/>
  <Override PartName="/ppt/slides/slide58.xml" ContentType="application/vnd.openxmlformats-officedocument.presentationml.slide+xml"/>
  <Override PartName="/ppt/slides/slide15.xml" ContentType="application/vnd.openxmlformats-officedocument.presentationml.slide+xml"/>
  <Override PartName="/ppt/slides/slide37.xml" ContentType="application/vnd.openxmlformats-officedocument.presentationml.slide+xml"/>
  <Override PartName="/ppt/slides/slide59.xml" ContentType="application/vnd.openxmlformats-officedocument.presentationml.slide+xml"/>
  <Override PartName="/ppt/slides/slide16.xml" ContentType="application/vnd.openxmlformats-officedocument.presentationml.slide+xml"/>
  <Override PartName="/ppt/slides/slide38.xml" ContentType="application/vnd.openxmlformats-officedocument.presentationml.slide+xml"/>
  <Override PartName="/ppt/slides/slide17.xml" ContentType="application/vnd.openxmlformats-officedocument.presentationml.slide+xml"/>
  <Override PartName="/ppt/slides/slide39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42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54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55.xml.rels" ContentType="application/vnd.openxmlformats-package.relationships+xml"/>
  <Override PartName="/ppt/slides/_rels/slide33.xml.rels" ContentType="application/vnd.openxmlformats-package.relationships+xml"/>
  <Override PartName="/ppt/slides/_rels/slide11.xml.rels" ContentType="application/vnd.openxmlformats-package.relationships+xml"/>
  <Override PartName="/ppt/slides/_rels/slide56.xml.rels" ContentType="application/vnd.openxmlformats-package.relationships+xml"/>
  <Override PartName="/ppt/slides/_rels/slide34.xml.rels" ContentType="application/vnd.openxmlformats-package.relationships+xml"/>
  <Override PartName="/ppt/slides/_rels/slide12.xml.rels" ContentType="application/vnd.openxmlformats-package.relationships+xml"/>
  <Override PartName="/ppt/slides/_rels/slide57.xml.rels" ContentType="application/vnd.openxmlformats-package.relationships+xml"/>
  <Override PartName="/ppt/slides/_rels/slide35.xml.rels" ContentType="application/vnd.openxmlformats-package.relationships+xml"/>
  <Override PartName="/ppt/slides/_rels/slide13.xml.rels" ContentType="application/vnd.openxmlformats-package.relationships+xml"/>
  <Override PartName="/ppt/slides/_rels/slide58.xml.rels" ContentType="application/vnd.openxmlformats-package.relationships+xml"/>
  <Override PartName="/ppt/slides/_rels/slide36.xml.rels" ContentType="application/vnd.openxmlformats-package.relationships+xml"/>
  <Override PartName="/ppt/slides/_rels/slide14.xml.rels" ContentType="application/vnd.openxmlformats-package.relationships+xml"/>
  <Override PartName="/ppt/slides/_rels/slide59.xml.rels" ContentType="application/vnd.openxmlformats-package.relationships+xml"/>
  <Override PartName="/ppt/slides/_rels/slide37.xml.rels" ContentType="application/vnd.openxmlformats-package.relationships+xml"/>
  <Override PartName="/ppt/slides/_rels/slide15.xml.rels" ContentType="application/vnd.openxmlformats-package.relationships+xml"/>
  <Override PartName="/ppt/slides/_rels/slide38.xml.rels" ContentType="application/vnd.openxmlformats-package.relationships+xml"/>
  <Override PartName="/ppt/slides/_rels/slide16.xml.rels" ContentType="application/vnd.openxmlformats-package.relationships+xml"/>
  <Override PartName="/ppt/slides/_rels/slide39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42.xml.rels" ContentType="application/vnd.openxmlformats-package.relationships+xml"/>
  <Override PartName="/ppt/slides/_rels/slide20.xml.rels" ContentType="application/vnd.openxmlformats-package.relationships+xml"/>
  <Override PartName="/ppt/slides/_rels/slide43.xml.rels" ContentType="application/vnd.openxmlformats-package.relationships+xml"/>
  <Override PartName="/ppt/slides/_rels/slide21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45.xml.rels" ContentType="application/vnd.openxmlformats-package.relationships+xml"/>
  <Override PartName="/ppt/slides/_rels/slide23.xml.rels" ContentType="application/vnd.openxmlformats-package.relationships+xml"/>
  <Override PartName="/ppt/slides/_rels/slide46.xml.rels" ContentType="application/vnd.openxmlformats-package.relationships+xml"/>
  <Override PartName="/ppt/slides/_rels/slide24.xml.rels" ContentType="application/vnd.openxmlformats-package.relationships+xml"/>
  <Override PartName="/ppt/slides/_rels/slide47.xml.rels" ContentType="application/vnd.openxmlformats-package.relationships+xml"/>
  <Override PartName="/ppt/slides/_rels/slide25.xml.rels" ContentType="application/vnd.openxmlformats-package.relationships+xml"/>
  <Override PartName="/ppt/slides/_rels/slide48.xml.rels" ContentType="application/vnd.openxmlformats-package.relationships+xml"/>
  <Override PartName="/ppt/slides/_rels/slide26.xml.rels" ContentType="application/vnd.openxmlformats-package.relationships+xml"/>
  <Override PartName="/ppt/slides/_rels/slide4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52.xml.rels" ContentType="application/vnd.openxmlformats-package.relationships+xml"/>
  <Override PartName="/ppt/slides/_rels/slide30.xml.rels" ContentType="application/vnd.openxmlformats-package.relationships+xml"/>
  <Override PartName="/ppt/slides/_rels/slide53.xml.rels" ContentType="application/vnd.openxmlformats-package.relationships+xml"/>
  <Override PartName="/ppt/slides/_rels/slide31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50.xml.rels" ContentType="application/vnd.openxmlformats-package.relationships+xml"/>
  <Override PartName="/ppt/slides/_rels/slide51.xml.rels" ContentType="application/vnd.openxmlformats-package.relationships+xml"/>
  <Override PartName="/ppt/slides/slide21.xml" ContentType="application/vnd.openxmlformats-officedocument.presentationml.slide+xml"/>
  <Override PartName="/ppt/slides/slide43.xml" ContentType="application/vnd.openxmlformats-officedocument.presentationml.slide+xml"/>
  <Override PartName="/ppt/slides/slide22.xml" ContentType="application/vnd.openxmlformats-officedocument.presentationml.slide+xml"/>
  <Override PartName="/ppt/slides/slide44.xml" ContentType="application/vnd.openxmlformats-officedocument.presentationml.slide+xml"/>
  <Override PartName="/ppt/slides/slide23.xml" ContentType="application/vnd.openxmlformats-officedocument.presentationml.slide+xml"/>
  <Override PartName="/ppt/slides/slide45.xml" ContentType="application/vnd.openxmlformats-officedocument.presentationml.slide+xml"/>
  <Override PartName="/ppt/slides/slide24.xml" ContentType="application/vnd.openxmlformats-officedocument.presentationml.slide+xml"/>
  <Override PartName="/ppt/slides/slide46.xml" ContentType="application/vnd.openxmlformats-officedocument.presentationml.slide+xml"/>
  <Override PartName="/ppt/slides/slide25.xml" ContentType="application/vnd.openxmlformats-officedocument.presentationml.slide+xml"/>
  <Override PartName="/ppt/slides/slide47.xml" ContentType="application/vnd.openxmlformats-officedocument.presentationml.slide+xml"/>
  <Override PartName="/ppt/slides/slide26.xml" ContentType="application/vnd.openxmlformats-officedocument.presentationml.slide+xml"/>
  <Override PartName="/ppt/slides/slide48.xml" ContentType="application/vnd.openxmlformats-officedocument.presentationml.slide+xml"/>
  <Override PartName="/ppt/slides/slide27.xml" ContentType="application/vnd.openxmlformats-officedocument.presentationml.slide+xml"/>
  <Override PartName="/ppt/slides/slide49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52.xml" ContentType="application/vnd.openxmlformats-officedocument.presentationml.slide+xml"/>
  <Override PartName="/ppt/slides/slide31.xml" ContentType="application/vnd.openxmlformats-officedocument.presentationml.slide+xml"/>
  <Override PartName="/ppt/slides/slide53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</p:sldIdLst>
  <p:sldSz cx="9144000" cy="6858000"/>
  <p:notesSz cx="6799263" cy="9929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déplacer la diapo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Cliquez pour modifier le format des notes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&lt;en-tête&gt;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86EFF803-2C80-4991-BEC8-2721AD5AA681}" type="slidenum"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sldImg"/>
          </p:nvPr>
        </p:nvSpPr>
        <p:spPr>
          <a:xfrm>
            <a:off x="919080" y="746280"/>
            <a:ext cx="4956480" cy="3718440"/>
          </a:xfrm>
          <a:prstGeom prst="rect">
            <a:avLst/>
          </a:prstGeom>
          <a:ln w="0">
            <a:noFill/>
          </a:ln>
        </p:spPr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34920" cy="446400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 type="sldNum" idx="7"/>
          </p:nvPr>
        </p:nvSpPr>
        <p:spPr>
          <a:xfrm>
            <a:off x="3851280" y="9431640"/>
            <a:ext cx="2941920" cy="49212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3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15D15AC-4466-42D4-ABD5-E3119B963B75}" type="slidenum">
              <a:rPr b="0" lang="fr-FR" sz="1300" spc="-1" strike="noStrike">
                <a:solidFill>
                  <a:schemeClr val="dk1"/>
                </a:solidFill>
                <a:latin typeface="+mn-lt"/>
                <a:ea typeface="+mn-ea"/>
              </a:rPr>
              <a:t>&lt;numéro&gt;</a:t>
            </a:fld>
            <a:endParaRPr b="0" lang="fr-FR" sz="13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sldImg"/>
          </p:nvPr>
        </p:nvSpPr>
        <p:spPr>
          <a:xfrm>
            <a:off x="919080" y="746280"/>
            <a:ext cx="4956480" cy="3718440"/>
          </a:xfrm>
          <a:prstGeom prst="rect">
            <a:avLst/>
          </a:prstGeom>
          <a:ln w="0">
            <a:noFill/>
          </a:ln>
        </p:spPr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34920" cy="446400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sldNum" idx="8"/>
          </p:nvPr>
        </p:nvSpPr>
        <p:spPr>
          <a:xfrm>
            <a:off x="3851280" y="9431640"/>
            <a:ext cx="2941920" cy="49212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3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01BDF00-7244-4AB4-BC15-6B39389086B5}" type="slidenum">
              <a:rPr b="0" lang="fr-FR" sz="1300" spc="-1" strike="noStrike">
                <a:solidFill>
                  <a:schemeClr val="dk1"/>
                </a:solidFill>
                <a:latin typeface="+mn-lt"/>
                <a:ea typeface="+mn-ea"/>
              </a:rPr>
              <a:t>&lt;numéro&gt;</a:t>
            </a:fld>
            <a:endParaRPr b="0" lang="fr-FR" sz="13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87BE5F8-4BD3-4EE2-A67E-15D37CEC804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EC41722-1D48-43CB-9598-E5A156ACAC2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575D01C-1A78-414E-987C-C8FCB11C6A8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F88E55B-AC97-4285-8ABE-BB3F2ACACF9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16862DC-98FF-413D-A285-5813C7DCC5C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568FE2F-1A34-446F-A609-5E50361F90A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7BC3C14-49A5-41FC-9E82-01BA99FD623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7B826B6-415D-409B-9795-497FCCA3777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71B648F-D314-4E3C-B833-A73027B9F99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1873905-F2DE-4756-8AE2-167AC9EC1D3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E782799-E022-4FC6-93A5-72684EB253E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9A23E74-DE9F-4288-B5A4-11AF1C34551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9"/>
          <p:cNvSpPr/>
          <p:nvPr/>
        </p:nvSpPr>
        <p:spPr>
          <a:xfrm>
            <a:off x="0" y="260280"/>
            <a:ext cx="930600" cy="35604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1" name="Rectangle 10"/>
          <p:cNvSpPr/>
          <p:nvPr/>
        </p:nvSpPr>
        <p:spPr>
          <a:xfrm>
            <a:off x="934920" y="260280"/>
            <a:ext cx="8202600" cy="35604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pic>
        <p:nvPicPr>
          <p:cNvPr id="2" name="Image 11" descr=""/>
          <p:cNvPicPr/>
          <p:nvPr/>
        </p:nvPicPr>
        <p:blipFill>
          <a:blip r:embed="rId2"/>
          <a:srcRect l="4781" t="10018" r="9812" b="23689"/>
          <a:stretch/>
        </p:blipFill>
        <p:spPr>
          <a:xfrm>
            <a:off x="6336720" y="6170040"/>
            <a:ext cx="2623320" cy="573840"/>
          </a:xfrm>
          <a:prstGeom prst="rect">
            <a:avLst/>
          </a:prstGeom>
          <a:ln w="0">
            <a:noFill/>
          </a:ln>
        </p:spPr>
      </p:pic>
      <p:sp>
        <p:nvSpPr>
          <p:cNvPr id="3" name="ZoneTexte 7"/>
          <p:cNvSpPr/>
          <p:nvPr/>
        </p:nvSpPr>
        <p:spPr>
          <a:xfrm>
            <a:off x="4267800" y="6642000"/>
            <a:ext cx="632160" cy="15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horzOverflow="overflow" lIns="0" rIns="0" tIns="0" bIns="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latin typeface="Calibri"/>
                <a:ea typeface="Calibri"/>
              </a:rPr>
              <a:t>C1 - Interne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Rectangle 9"/>
          <p:cNvSpPr/>
          <p:nvPr/>
        </p:nvSpPr>
        <p:spPr>
          <a:xfrm>
            <a:off x="2160" y="620640"/>
            <a:ext cx="9137520" cy="550440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5" name="Rectangle 1"/>
          <p:cNvSpPr/>
          <p:nvPr/>
        </p:nvSpPr>
        <p:spPr>
          <a:xfrm>
            <a:off x="0" y="0"/>
            <a:ext cx="9137520" cy="61632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ftr" idx="1"/>
          </p:nvPr>
        </p:nvSpPr>
        <p:spPr>
          <a:xfrm>
            <a:off x="8893080" y="0"/>
            <a:ext cx="244440" cy="25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6"/>
          <p:cNvSpPr>
            <a:spLocks noGrp="1"/>
          </p:cNvSpPr>
          <p:nvPr>
            <p:ph type="sldNum" idx="2"/>
          </p:nvPr>
        </p:nvSpPr>
        <p:spPr>
          <a:xfrm>
            <a:off x="8893080" y="0"/>
            <a:ext cx="244440" cy="25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861FD08-525B-430E-BD9E-59AE54ABA485}" type="slidenum">
              <a: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rPr>
              <a:t>&lt;numéro&gt;</a:t>
            </a:fld>
            <a:endParaRPr b="0" lang="fr-FR" sz="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7"/>
          <p:cNvSpPr>
            <a:spLocks noGrp="1"/>
          </p:cNvSpPr>
          <p:nvPr>
            <p:ph type="dt" idx="3"/>
          </p:nvPr>
        </p:nvSpPr>
        <p:spPr>
          <a:xfrm>
            <a:off x="8893080" y="0"/>
            <a:ext cx="246600" cy="25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"/>
          <p:cNvSpPr/>
          <p:nvPr/>
        </p:nvSpPr>
        <p:spPr>
          <a:xfrm>
            <a:off x="1260000" y="1980000"/>
            <a:ext cx="6476400" cy="349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SECTION 1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28/03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"/>
          <p:cNvSpPr/>
          <p:nvPr/>
        </p:nvSpPr>
        <p:spPr>
          <a:xfrm>
            <a:off x="8820000" y="6480000"/>
            <a:ext cx="37728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3FBB717-7F1A-4C02-95E1-7D7F0E6E676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336F6C5-45AA-499E-BD77-ABB21DED0263}" type="slidenum">
              <a:t>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4400" cy="35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Base de données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107640" y="1260000"/>
            <a:ext cx="2948400" cy="110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Ensemble des DOCX et DOC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3373920" y="720000"/>
            <a:ext cx="4362840" cy="5185800"/>
          </a:xfrm>
          <a:prstGeom prst="rect">
            <a:avLst/>
          </a:prstGeom>
          <a:ln w="0">
            <a:noFill/>
          </a:ln>
        </p:spPr>
      </p:pic>
      <p:sp>
        <p:nvSpPr>
          <p:cNvPr id="105" name=""/>
          <p:cNvSpPr/>
          <p:nvPr/>
        </p:nvSpPr>
        <p:spPr>
          <a:xfrm>
            <a:off x="8729640" y="643104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ADD802B-68C7-4AD9-A56A-3D341E97800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08A55D2-9F6D-4D86-BAFF-891DE04366FC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4548240" y="696960"/>
            <a:ext cx="4088880" cy="2900160"/>
          </a:xfrm>
          <a:prstGeom prst="rect">
            <a:avLst/>
          </a:prstGeom>
          <a:ln w="0">
            <a:noFill/>
          </a:ln>
        </p:spPr>
      </p:pic>
      <p:sp>
        <p:nvSpPr>
          <p:cNvPr id="107" name=""/>
          <p:cNvSpPr/>
          <p:nvPr/>
        </p:nvSpPr>
        <p:spPr>
          <a:xfrm>
            <a:off x="360000" y="900000"/>
            <a:ext cx="3957120" cy="89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extrait tous les paragraphes pour  chaque titre présent dans chaque DOCX.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2"/>
          <a:stretch/>
        </p:blipFill>
        <p:spPr>
          <a:xfrm>
            <a:off x="180000" y="3683880"/>
            <a:ext cx="8501400" cy="2397240"/>
          </a:xfrm>
          <a:prstGeom prst="rect">
            <a:avLst/>
          </a:prstGeom>
          <a:ln w="0">
            <a:noFill/>
          </a:ln>
        </p:spPr>
      </p:pic>
      <p:sp>
        <p:nvSpPr>
          <p:cNvPr id="109" name=""/>
          <p:cNvSpPr/>
          <p:nvPr/>
        </p:nvSpPr>
        <p:spPr>
          <a:xfrm>
            <a:off x="360000" y="3240000"/>
            <a:ext cx="39571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filtre les titres qui nous intéresse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873000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1906BAB-0666-413F-A077-F4471257CA7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C79E7B8-1088-4083-B0AB-BEF949644610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"/>
          <p:cNvSpPr/>
          <p:nvPr/>
        </p:nvSpPr>
        <p:spPr>
          <a:xfrm>
            <a:off x="540000" y="1080000"/>
            <a:ext cx="3417120" cy="89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fusionne tous les paragraphes sous chaque 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3816000" y="684000"/>
            <a:ext cx="3921120" cy="1787400"/>
          </a:xfrm>
          <a:prstGeom prst="rect">
            <a:avLst/>
          </a:prstGeom>
          <a:ln w="0">
            <a:noFill/>
          </a:ln>
        </p:spPr>
      </p:pic>
      <p:sp>
        <p:nvSpPr>
          <p:cNvPr id="113" name=""/>
          <p:cNvSpPr/>
          <p:nvPr/>
        </p:nvSpPr>
        <p:spPr>
          <a:xfrm>
            <a:off x="540000" y="2880000"/>
            <a:ext cx="3597120" cy="143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fait l’hypothèse qu’il y a des mots à enlever pour rendre le texte plus propre.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Stopwords, mot trop fréquents, etc.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2"/>
          <a:stretch/>
        </p:blipFill>
        <p:spPr>
          <a:xfrm>
            <a:off x="669600" y="4680000"/>
            <a:ext cx="6707520" cy="357120"/>
          </a:xfrm>
          <a:prstGeom prst="rect">
            <a:avLst/>
          </a:prstGeom>
          <a:ln w="0">
            <a:noFill/>
          </a:ln>
        </p:spPr>
      </p:pic>
      <p:sp>
        <p:nvSpPr>
          <p:cNvPr id="115" name=""/>
          <p:cNvSpPr/>
          <p:nvPr/>
        </p:nvSpPr>
        <p:spPr>
          <a:xfrm>
            <a:off x="873000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85363F7-1006-4341-B866-7637D6E779A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BB1E549-36DD-4779-9761-1BBB36C8E016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"/>
          <p:cNvSpPr/>
          <p:nvPr/>
        </p:nvSpPr>
        <p:spPr>
          <a:xfrm>
            <a:off x="576000" y="1306440"/>
            <a:ext cx="8097120" cy="53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regarde alors la fréquence d’apparitions des termes par Section et Total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0" y="1846440"/>
            <a:ext cx="9140760" cy="2586240"/>
          </a:xfrm>
          <a:prstGeom prst="rect">
            <a:avLst/>
          </a:prstGeom>
          <a:ln w="0">
            <a:noFill/>
          </a:ln>
        </p:spPr>
      </p:pic>
      <p:sp>
        <p:nvSpPr>
          <p:cNvPr id="118" name=""/>
          <p:cNvSpPr/>
          <p:nvPr/>
        </p:nvSpPr>
        <p:spPr>
          <a:xfrm>
            <a:off x="936000" y="4680000"/>
            <a:ext cx="7197120" cy="71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 exemple ici, patient(s), study, trial, clinical, le reste peut donner une importance au texte.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2"/>
          <a:stretch/>
        </p:blipFill>
        <p:spPr>
          <a:xfrm>
            <a:off x="862200" y="5336640"/>
            <a:ext cx="7317360" cy="717120"/>
          </a:xfrm>
          <a:prstGeom prst="rect">
            <a:avLst/>
          </a:prstGeom>
          <a:ln w="0">
            <a:noFill/>
          </a:ln>
        </p:spPr>
      </p:pic>
      <p:sp>
        <p:nvSpPr>
          <p:cNvPr id="120" name=""/>
          <p:cNvSpPr/>
          <p:nvPr/>
        </p:nvSpPr>
        <p:spPr>
          <a:xfrm>
            <a:off x="873000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415E81C-F2DA-438F-9F46-4136EE9E971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FE57A28-CD6D-4FAF-A0FC-78BD147A9E69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"/>
          <p:cNvSpPr/>
          <p:nvPr/>
        </p:nvSpPr>
        <p:spPr>
          <a:xfrm>
            <a:off x="540000" y="900000"/>
            <a:ext cx="2697120" cy="53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PS : Erreur de code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25200" y="1474560"/>
            <a:ext cx="9140760" cy="1280880"/>
          </a:xfrm>
          <a:prstGeom prst="rect">
            <a:avLst/>
          </a:prstGeom>
          <a:ln w="0">
            <a:noFill/>
          </a:ln>
        </p:spPr>
      </p:pic>
      <p:sp>
        <p:nvSpPr>
          <p:cNvPr id="123" name=""/>
          <p:cNvSpPr/>
          <p:nvPr/>
        </p:nvSpPr>
        <p:spPr>
          <a:xfrm>
            <a:off x="873000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62F82B9-2BA6-4AE1-B049-2C8B4B3135C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2DAB884-FE2B-4614-9FBE-93E5A1CBC3AE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"/>
          <p:cNvSpPr/>
          <p:nvPr/>
        </p:nvSpPr>
        <p:spPr>
          <a:xfrm>
            <a:off x="360000" y="900000"/>
            <a:ext cx="4677120" cy="89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commence alors à nettoyer le texte en fonction de ce qu’on a vu mais autres choses à nettoyer apparaît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442080" y="1908000"/>
            <a:ext cx="3335040" cy="1977120"/>
          </a:xfrm>
          <a:prstGeom prst="rect">
            <a:avLst/>
          </a:prstGeom>
          <a:ln w="0">
            <a:noFill/>
          </a:ln>
        </p:spPr>
      </p:pic>
      <p:pic>
        <p:nvPicPr>
          <p:cNvPr id="126" name="" descr=""/>
          <p:cNvPicPr/>
          <p:nvPr/>
        </p:nvPicPr>
        <p:blipFill>
          <a:blip r:embed="rId2"/>
          <a:stretch/>
        </p:blipFill>
        <p:spPr>
          <a:xfrm>
            <a:off x="5220000" y="1905480"/>
            <a:ext cx="3237120" cy="1979640"/>
          </a:xfrm>
          <a:prstGeom prst="rect">
            <a:avLst/>
          </a:prstGeom>
          <a:ln w="0">
            <a:noFill/>
          </a:ln>
        </p:spPr>
      </p:pic>
      <p:sp>
        <p:nvSpPr>
          <p:cNvPr id="127" name=""/>
          <p:cNvSpPr/>
          <p:nvPr/>
        </p:nvSpPr>
        <p:spPr>
          <a:xfrm>
            <a:off x="1800000" y="4140000"/>
            <a:ext cx="449712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M12, W4, D0 → Month 12, Week 4, Day 0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gvhd, sct →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360000" y="5040000"/>
            <a:ext cx="5397120" cy="89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rajoute le principe de durée dans le nettoyage, on les garde car on décide de garder les nombres.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"/>
          <p:cNvSpPr/>
          <p:nvPr/>
        </p:nvSpPr>
        <p:spPr>
          <a:xfrm>
            <a:off x="873000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B31717D-AD9A-4BE8-9BA6-7DCDE04E56C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C4027EA-D748-4A37-84D8-85478098C179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"/>
          <p:cNvSpPr/>
          <p:nvPr/>
        </p:nvSpPr>
        <p:spPr>
          <a:xfrm>
            <a:off x="363240" y="720000"/>
            <a:ext cx="557712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Il faut faire quelque chose pour les 580 acronymes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360000" y="1303200"/>
            <a:ext cx="4500360" cy="1573920"/>
          </a:xfrm>
          <a:prstGeom prst="rect">
            <a:avLst/>
          </a:prstGeom>
          <a:ln w="0">
            <a:noFill/>
          </a:ln>
        </p:spPr>
      </p:pic>
      <p:sp>
        <p:nvSpPr>
          <p:cNvPr id="132" name=""/>
          <p:cNvSpPr/>
          <p:nvPr/>
        </p:nvSpPr>
        <p:spPr>
          <a:xfrm>
            <a:off x="4863240" y="1800000"/>
            <a:ext cx="32371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 début des protocoles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2"/>
          <a:stretch/>
        </p:blipFill>
        <p:spPr>
          <a:xfrm>
            <a:off x="363240" y="3240000"/>
            <a:ext cx="4712400" cy="2157120"/>
          </a:xfrm>
          <a:prstGeom prst="rect">
            <a:avLst/>
          </a:prstGeom>
          <a:ln w="0">
            <a:noFill/>
          </a:ln>
        </p:spPr>
      </p:pic>
      <p:sp>
        <p:nvSpPr>
          <p:cNvPr id="134" name=""/>
          <p:cNvSpPr/>
          <p:nvPr/>
        </p:nvSpPr>
        <p:spPr>
          <a:xfrm>
            <a:off x="5078520" y="4140000"/>
            <a:ext cx="323712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finit les acronymes restant avec le guide médical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"/>
          <p:cNvSpPr/>
          <p:nvPr/>
        </p:nvSpPr>
        <p:spPr>
          <a:xfrm>
            <a:off x="540000" y="5493240"/>
            <a:ext cx="8277120" cy="53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J’en traite le plus possible (environ 300), il en reste forcément que je n’ai pas vu  (mais peu fréquent)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"/>
          <p:cNvSpPr/>
          <p:nvPr/>
        </p:nvSpPr>
        <p:spPr>
          <a:xfrm>
            <a:off x="873000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10120A9-208D-4E82-AE6B-ECE4F8B01C5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3E5784D-C943-4B8A-82C6-493106747E8E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"/>
          <p:cNvSpPr/>
          <p:nvPr/>
        </p:nvSpPr>
        <p:spPr>
          <a:xfrm>
            <a:off x="900000" y="1062360"/>
            <a:ext cx="7197120" cy="46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Liste des modifications du nettoyage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Conversion en minuscules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Normalisation Unicode (ex: "é" devient "e")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Suppression de la ponctuation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Nettoyage des espaces (Tabulation, Retour à la ligne)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Suppression des stopwords (+ mot fréquents)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Remplacement des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Remplacement des codes temporels spécifiques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Fusion des paragraphes d'une même 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"/>
          <p:cNvSpPr/>
          <p:nvPr/>
        </p:nvSpPr>
        <p:spPr>
          <a:xfrm>
            <a:off x="873000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B41255E-0CE2-4298-99CB-77AC6F8A540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60CFA08-C87A-4B8F-8104-21BAA23996E0}" type="slidenum">
              <a:t>17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288000" y="1800000"/>
            <a:ext cx="3404160" cy="1977120"/>
          </a:xfrm>
          <a:prstGeom prst="rect">
            <a:avLst/>
          </a:prstGeom>
          <a:ln w="0">
            <a:noFill/>
          </a:ln>
        </p:spPr>
      </p:pic>
      <p:sp>
        <p:nvSpPr>
          <p:cNvPr id="140" name=""/>
          <p:cNvSpPr/>
          <p:nvPr/>
        </p:nvSpPr>
        <p:spPr>
          <a:xfrm>
            <a:off x="3816000" y="2592000"/>
            <a:ext cx="1617120" cy="717120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2"/>
          <a:stretch/>
        </p:blipFill>
        <p:spPr>
          <a:xfrm>
            <a:off x="5488920" y="1810440"/>
            <a:ext cx="3616200" cy="1966680"/>
          </a:xfrm>
          <a:prstGeom prst="rect">
            <a:avLst/>
          </a:prstGeom>
          <a:ln w="0">
            <a:noFill/>
          </a:ln>
        </p:spPr>
      </p:pic>
      <p:pic>
        <p:nvPicPr>
          <p:cNvPr id="142" name="" descr=""/>
          <p:cNvPicPr/>
          <p:nvPr/>
        </p:nvPicPr>
        <p:blipFill>
          <a:blip r:embed="rId3"/>
          <a:stretch/>
        </p:blipFill>
        <p:spPr>
          <a:xfrm>
            <a:off x="396000" y="4032000"/>
            <a:ext cx="3237120" cy="1942920"/>
          </a:xfrm>
          <a:prstGeom prst="rect">
            <a:avLst/>
          </a:prstGeom>
          <a:ln w="0">
            <a:noFill/>
          </a:ln>
        </p:spPr>
      </p:pic>
      <p:sp>
        <p:nvSpPr>
          <p:cNvPr id="143" name=""/>
          <p:cNvSpPr/>
          <p:nvPr/>
        </p:nvSpPr>
        <p:spPr>
          <a:xfrm>
            <a:off x="3816000" y="4716000"/>
            <a:ext cx="1617120" cy="717120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4"/>
          <a:stretch/>
        </p:blipFill>
        <p:spPr>
          <a:xfrm>
            <a:off x="5575320" y="4032000"/>
            <a:ext cx="3387600" cy="1977120"/>
          </a:xfrm>
          <a:prstGeom prst="rect">
            <a:avLst/>
          </a:prstGeom>
          <a:ln w="0">
            <a:noFill/>
          </a:ln>
        </p:spPr>
      </p:pic>
      <p:sp>
        <p:nvSpPr>
          <p:cNvPr id="145" name=""/>
          <p:cNvSpPr/>
          <p:nvPr/>
        </p:nvSpPr>
        <p:spPr>
          <a:xfrm>
            <a:off x="360000" y="648000"/>
            <a:ext cx="8637480" cy="111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WORDCLOUD → Simple, Classique, facile d’utilisation (Choisi)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STYLECLOUD →  stylisé, moins ‘’pro’’, esthétique, posters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 BUBBLE → Pas bon dans notre cas, bulles de termes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PyLDAVis → A envisager pour la suite avec l’embedding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873000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A88E659-2701-4C5E-A4E3-ACC3DB9B924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916F002-415E-4A2A-9652-860F8DD01397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36000" y="36000"/>
            <a:ext cx="5001120" cy="2957400"/>
          </a:xfrm>
          <a:prstGeom prst="rect">
            <a:avLst/>
          </a:prstGeom>
          <a:ln w="0">
            <a:noFill/>
          </a:ln>
        </p:spPr>
      </p:pic>
      <p:pic>
        <p:nvPicPr>
          <p:cNvPr id="148" name="" descr=""/>
          <p:cNvPicPr/>
          <p:nvPr/>
        </p:nvPicPr>
        <p:blipFill>
          <a:blip r:embed="rId2"/>
          <a:stretch/>
        </p:blipFill>
        <p:spPr>
          <a:xfrm>
            <a:off x="3780000" y="3017880"/>
            <a:ext cx="5217120" cy="3040920"/>
          </a:xfrm>
          <a:prstGeom prst="rect">
            <a:avLst/>
          </a:prstGeom>
          <a:ln w="0">
            <a:noFill/>
          </a:ln>
        </p:spPr>
      </p:pic>
      <p:sp>
        <p:nvSpPr>
          <p:cNvPr id="149" name=""/>
          <p:cNvSpPr/>
          <p:nvPr/>
        </p:nvSpPr>
        <p:spPr>
          <a:xfrm>
            <a:off x="873000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8DAFC87-FF76-452E-8F31-3BE111E8DDA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27B8EB4-255E-4982-9927-A0D575F01453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ZoneTexte 1"/>
          <p:cNvSpPr/>
          <p:nvPr/>
        </p:nvSpPr>
        <p:spPr>
          <a:xfrm>
            <a:off x="610920" y="6134760"/>
            <a:ext cx="575712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1"/>
          <p:cNvSpPr>
            <a:spLocks noGrp="1"/>
          </p:cNvSpPr>
          <p:nvPr>
            <p:ph/>
          </p:nvPr>
        </p:nvSpPr>
        <p:spPr>
          <a:xfrm>
            <a:off x="467640" y="5301360"/>
            <a:ext cx="5108400" cy="751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Service de Biostatistique et Information Médicale – Saint Louis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Rectangle 8"/>
          <p:cNvSpPr/>
          <p:nvPr/>
        </p:nvSpPr>
        <p:spPr>
          <a:xfrm>
            <a:off x="1925640" y="748080"/>
            <a:ext cx="5288400" cy="5288400"/>
          </a:xfrm>
          <a:prstGeom prst="rect">
            <a:avLst/>
          </a:prstGeom>
          <a:blipFill rotWithShape="0">
            <a:blip r:embed="rId1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Open Sans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67640" y="1556640"/>
            <a:ext cx="8204760" cy="2948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fr-FR" sz="40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Méthodes de Représentation Vectorielle pour le Traitement Automatisé du Langage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fr-FR" sz="2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Date : 28/03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Espace réservé du texte 2"/>
          <p:cNvSpPr/>
          <p:nvPr/>
        </p:nvSpPr>
        <p:spPr>
          <a:xfrm>
            <a:off x="6087240" y="5121720"/>
            <a:ext cx="2908800" cy="76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Début du projet : 24/03/2025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Développeur : Loris Dematini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"/>
          <p:cNvSpPr/>
          <p:nvPr/>
        </p:nvSpPr>
        <p:spPr>
          <a:xfrm>
            <a:off x="8820000" y="6430680"/>
            <a:ext cx="37728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DA54BDD-ABAD-4984-9A99-76C7D5821D5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D64C50F-1A8A-49D9-B6AC-40E9AC1A352C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"/>
          <p:cNvSpPr/>
          <p:nvPr/>
        </p:nvSpPr>
        <p:spPr>
          <a:xfrm>
            <a:off x="360000" y="720000"/>
            <a:ext cx="4497120" cy="143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Hypothèse : Il y a des mots plus importants que d’autres pour des sections et documents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TFxIDF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-Etude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 versions pre et post 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62640" y="2700000"/>
            <a:ext cx="4434840" cy="3325320"/>
          </a:xfrm>
          <a:prstGeom prst="rect">
            <a:avLst/>
          </a:prstGeom>
          <a:ln w="0">
            <a:noFill/>
          </a:ln>
        </p:spPr>
      </p:pic>
      <p:pic>
        <p:nvPicPr>
          <p:cNvPr id="152" name="" descr=""/>
          <p:cNvPicPr/>
          <p:nvPr/>
        </p:nvPicPr>
        <p:blipFill>
          <a:blip r:embed="rId2"/>
          <a:stretch/>
        </p:blipFill>
        <p:spPr>
          <a:xfrm>
            <a:off x="4608000" y="2700000"/>
            <a:ext cx="4468320" cy="3350520"/>
          </a:xfrm>
          <a:prstGeom prst="rect">
            <a:avLst/>
          </a:prstGeom>
          <a:ln w="0">
            <a:noFill/>
          </a:ln>
        </p:spPr>
      </p:pic>
      <p:sp>
        <p:nvSpPr>
          <p:cNvPr id="153" name=""/>
          <p:cNvSpPr/>
          <p:nvPr/>
        </p:nvSpPr>
        <p:spPr>
          <a:xfrm>
            <a:off x="873000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368649C-A277-4F1B-A662-633ED522C4D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E72F6FC-CC6C-490A-BB4A-778EB294A375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"/>
          <p:cNvSpPr/>
          <p:nvPr/>
        </p:nvSpPr>
        <p:spPr>
          <a:xfrm>
            <a:off x="108000" y="828000"/>
            <a:ext cx="4497480" cy="71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En cours 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PCA + Kmeans par section avec TFxIDF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866160" y="1542240"/>
            <a:ext cx="7375320" cy="4424040"/>
          </a:xfrm>
          <a:prstGeom prst="rect">
            <a:avLst/>
          </a:prstGeom>
          <a:ln w="0">
            <a:noFill/>
          </a:ln>
        </p:spPr>
      </p:pic>
      <p:sp>
        <p:nvSpPr>
          <p:cNvPr id="156" name=""/>
          <p:cNvSpPr/>
          <p:nvPr/>
        </p:nvSpPr>
        <p:spPr>
          <a:xfrm>
            <a:off x="5427720" y="720000"/>
            <a:ext cx="3029760" cy="85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 faire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-Section + Etude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"/>
          <p:cNvSpPr/>
          <p:nvPr/>
        </p:nvSpPr>
        <p:spPr>
          <a:xfrm>
            <a:off x="873000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22FAD54-5693-4D26-B587-E70B410E38F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DF56EAD-E063-43E8-A9C2-D9C6497C4095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"/>
          <p:cNvSpPr/>
          <p:nvPr/>
        </p:nvSpPr>
        <p:spPr>
          <a:xfrm>
            <a:off x="1260000" y="1980000"/>
            <a:ext cx="6476400" cy="349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3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11/04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"/>
          <p:cNvSpPr/>
          <p:nvPr/>
        </p:nvSpPr>
        <p:spPr>
          <a:xfrm>
            <a:off x="873000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E76629A-C4DA-4968-B062-CC90032BFB2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7A34AA2-6902-433A-873B-441A06CFF600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900000" y="1087560"/>
            <a:ext cx="7078680" cy="4670280"/>
          </a:xfrm>
          <a:prstGeom prst="rect">
            <a:avLst/>
          </a:prstGeom>
          <a:ln w="0">
            <a:noFill/>
          </a:ln>
        </p:spPr>
      </p:pic>
      <p:sp>
        <p:nvSpPr>
          <p:cNvPr id="161" name=""/>
          <p:cNvSpPr/>
          <p:nvPr/>
        </p:nvSpPr>
        <p:spPr>
          <a:xfrm>
            <a:off x="900000" y="720000"/>
            <a:ext cx="50378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PCA → Kmeans des Sections + Etudes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873000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424FDC0-AEBB-441F-B91F-6012E229EA9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CD3A57F-B997-4ED3-86A3-731DCFD648A0}" type="slidenum">
              <a:t>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"/>
          <p:cNvSpPr/>
          <p:nvPr/>
        </p:nvSpPr>
        <p:spPr>
          <a:xfrm>
            <a:off x="900000" y="720360"/>
            <a:ext cx="503784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Procedure et Data Management à l’écart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Zoom sur les autres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1021320" y="1332000"/>
            <a:ext cx="7220520" cy="4677840"/>
          </a:xfrm>
          <a:prstGeom prst="rect">
            <a:avLst/>
          </a:prstGeom>
          <a:ln w="0">
            <a:noFill/>
          </a:ln>
        </p:spPr>
      </p:pic>
      <p:sp>
        <p:nvSpPr>
          <p:cNvPr id="165" name=""/>
          <p:cNvSpPr/>
          <p:nvPr/>
        </p:nvSpPr>
        <p:spPr>
          <a:xfrm>
            <a:off x="873000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7434D4F-4B08-4BB1-BF26-6785DCE36A7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A9B6609-B72F-41E0-A6A6-8563966513FA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"/>
          <p:cNvSpPr/>
          <p:nvPr/>
        </p:nvSpPr>
        <p:spPr>
          <a:xfrm>
            <a:off x="360000" y="720000"/>
            <a:ext cx="413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essaye avec t-sne pour comparer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864000" y="1080000"/>
            <a:ext cx="7554960" cy="5001840"/>
          </a:xfrm>
          <a:prstGeom prst="rect">
            <a:avLst/>
          </a:prstGeom>
          <a:ln w="0">
            <a:noFill/>
          </a:ln>
        </p:spPr>
      </p:pic>
      <p:sp>
        <p:nvSpPr>
          <p:cNvPr id="168" name=""/>
          <p:cNvSpPr/>
          <p:nvPr/>
        </p:nvSpPr>
        <p:spPr>
          <a:xfrm>
            <a:off x="4680000" y="720000"/>
            <a:ext cx="413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Etudes avec top termes des clusters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"/>
          <p:cNvSpPr/>
          <p:nvPr/>
        </p:nvSpPr>
        <p:spPr>
          <a:xfrm>
            <a:off x="873000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32BA1C7-E53A-49C3-BD97-01C357CB7BA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2338F65-B0B1-4A1A-82B1-5A3E8F762624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"/>
          <p:cNvSpPr/>
          <p:nvPr/>
        </p:nvSpPr>
        <p:spPr>
          <a:xfrm>
            <a:off x="180000" y="720000"/>
            <a:ext cx="521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Etudes et Sections avec top termes des clusters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756000" y="1044000"/>
            <a:ext cx="7570440" cy="5064120"/>
          </a:xfrm>
          <a:prstGeom prst="rect">
            <a:avLst/>
          </a:prstGeom>
          <a:ln w="0">
            <a:noFill/>
          </a:ln>
        </p:spPr>
      </p:pic>
      <p:sp>
        <p:nvSpPr>
          <p:cNvPr id="172" name=""/>
          <p:cNvSpPr/>
          <p:nvPr/>
        </p:nvSpPr>
        <p:spPr>
          <a:xfrm>
            <a:off x="873000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2F02133-1BBC-424C-BD15-481DE888458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A0B96BA-4A16-411F-AF9C-43D372F29AE4}" type="slidenum">
              <a:t>26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1480320" y="900000"/>
            <a:ext cx="5537520" cy="2070000"/>
          </a:xfrm>
          <a:prstGeom prst="rect">
            <a:avLst/>
          </a:prstGeom>
          <a:ln w="0">
            <a:noFill/>
          </a:ln>
        </p:spPr>
      </p:pic>
      <p:sp>
        <p:nvSpPr>
          <p:cNvPr id="174" name=""/>
          <p:cNvSpPr/>
          <p:nvPr/>
        </p:nvSpPr>
        <p:spPr>
          <a:xfrm>
            <a:off x="259560" y="3420000"/>
            <a:ext cx="8882280" cy="162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Faible inertie → les points sont très proches des centroïdes → clusters compacts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Haute inertie → les points sont dispersés → clusters peu cohérents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Mais : l'inertie diminue toujours quand on augmente le nombre de clusters, car plus de clusters = plus de flexibilité → d’où l’intérêt de la méthode du coude.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"/>
          <p:cNvSpPr/>
          <p:nvPr/>
        </p:nvSpPr>
        <p:spPr>
          <a:xfrm>
            <a:off x="873000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3373AF9-90E8-49AA-A892-399DBD62523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E26078F-5FBC-44E8-A3E7-8F8FF5AA9BC6}" type="slidenum">
              <a:t>27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"/>
          <p:cNvSpPr/>
          <p:nvPr/>
        </p:nvSpPr>
        <p:spPr>
          <a:xfrm>
            <a:off x="1260000" y="5220000"/>
            <a:ext cx="4497840" cy="89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choisit visuellement 5 Clusters.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"/>
          <p:cNvSpPr/>
          <p:nvPr/>
        </p:nvSpPr>
        <p:spPr>
          <a:xfrm>
            <a:off x="873000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C33B3D0-2BD8-4A2F-ABD4-5C27107D3B9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360000" y="690480"/>
            <a:ext cx="7018200" cy="43855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176EB7A-52EF-4C68-9A7D-335EBCF92FC5}" type="slidenum">
              <a:t>28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"/>
          <p:cNvSpPr/>
          <p:nvPr/>
        </p:nvSpPr>
        <p:spPr>
          <a:xfrm>
            <a:off x="873000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984B045-2AE4-4630-A0CB-0F3143D910A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443520" y="644040"/>
            <a:ext cx="8086680" cy="53902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AD2F40B-1B07-457A-880D-3A8AE0219F11}" type="slidenum">
              <a:t>29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4400" cy="35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Base de données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107640" y="1260000"/>
            <a:ext cx="2948400" cy="110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Ensemble des études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 en PDF et DOCX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CSV des études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2880000" y="1260000"/>
            <a:ext cx="3416040" cy="89604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Base De Donnée : 3256 documents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80000" y="2160000"/>
            <a:ext cx="36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"/>
          <p:cNvSpPr/>
          <p:nvPr/>
        </p:nvSpPr>
        <p:spPr>
          <a:xfrm>
            <a:off x="2880000" y="2700000"/>
            <a:ext cx="3596040" cy="89604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PDF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1061 éléments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80000" y="2244600"/>
            <a:ext cx="30560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enlève les .docx et .doc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80000" y="3600000"/>
            <a:ext cx="360" cy="10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"/>
          <p:cNvSpPr/>
          <p:nvPr/>
        </p:nvSpPr>
        <p:spPr>
          <a:xfrm>
            <a:off x="2880000" y="4680000"/>
            <a:ext cx="3596040" cy="89604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Protocoles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41 PDF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"/>
          <p:cNvSpPr/>
          <p:nvPr/>
        </p:nvSpPr>
        <p:spPr>
          <a:xfrm>
            <a:off x="4860000" y="3600000"/>
            <a:ext cx="3956040" cy="12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récupère la dernière version des protocoles des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Études non critiques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Inclusions des parties commencée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565560" y="3564000"/>
            <a:ext cx="3066480" cy="1176840"/>
          </a:xfrm>
          <a:prstGeom prst="rect">
            <a:avLst/>
          </a:prstGeom>
          <a:ln w="0">
            <a:noFill/>
          </a:ln>
        </p:spPr>
      </p:pic>
      <p:sp>
        <p:nvSpPr>
          <p:cNvPr id="73" name=""/>
          <p:cNvSpPr/>
          <p:nvPr/>
        </p:nvSpPr>
        <p:spPr>
          <a:xfrm>
            <a:off x="8820000" y="6430680"/>
            <a:ext cx="37728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6E25641-C85F-4564-B889-3AC4988742C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041DE76-F162-4063-8E10-7F83B6ABE6BE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"/>
          <p:cNvSpPr/>
          <p:nvPr/>
        </p:nvSpPr>
        <p:spPr>
          <a:xfrm>
            <a:off x="180000" y="720000"/>
            <a:ext cx="251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Calculs de distances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540000" y="1395000"/>
            <a:ext cx="3957840" cy="1797840"/>
          </a:xfrm>
          <a:prstGeom prst="rect">
            <a:avLst/>
          </a:prstGeom>
          <a:ln w="0">
            <a:noFill/>
          </a:ln>
        </p:spPr>
      </p:pic>
      <p:pic>
        <p:nvPicPr>
          <p:cNvPr id="183" name="" descr=""/>
          <p:cNvPicPr/>
          <p:nvPr/>
        </p:nvPicPr>
        <p:blipFill>
          <a:blip r:embed="rId2"/>
          <a:stretch/>
        </p:blipFill>
        <p:spPr>
          <a:xfrm>
            <a:off x="540000" y="3600000"/>
            <a:ext cx="3957840" cy="1797840"/>
          </a:xfrm>
          <a:prstGeom prst="rect">
            <a:avLst/>
          </a:prstGeom>
          <a:ln w="0">
            <a:noFill/>
          </a:ln>
        </p:spPr>
      </p:pic>
      <p:pic>
        <p:nvPicPr>
          <p:cNvPr id="184" name="" descr=""/>
          <p:cNvPicPr/>
          <p:nvPr/>
        </p:nvPicPr>
        <p:blipFill>
          <a:blip r:embed="rId3"/>
          <a:stretch/>
        </p:blipFill>
        <p:spPr>
          <a:xfrm>
            <a:off x="4860000" y="2340000"/>
            <a:ext cx="3957840" cy="1797840"/>
          </a:xfrm>
          <a:prstGeom prst="rect">
            <a:avLst/>
          </a:prstGeom>
          <a:ln w="0">
            <a:noFill/>
          </a:ln>
        </p:spPr>
      </p:pic>
      <p:sp>
        <p:nvSpPr>
          <p:cNvPr id="185" name=""/>
          <p:cNvSpPr/>
          <p:nvPr/>
        </p:nvSpPr>
        <p:spPr>
          <a:xfrm>
            <a:off x="873000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1AE932D-3BF7-4597-948F-292B9460E77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4699C1D-B851-4939-957D-DC86759352DE}" type="slidenum">
              <a:t>30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540000" y="1209960"/>
            <a:ext cx="7526520" cy="1307880"/>
          </a:xfrm>
          <a:prstGeom prst="rect">
            <a:avLst/>
          </a:prstGeom>
          <a:ln w="0">
            <a:noFill/>
          </a:ln>
        </p:spPr>
      </p:pic>
      <p:pic>
        <p:nvPicPr>
          <p:cNvPr id="187" name="" descr=""/>
          <p:cNvPicPr/>
          <p:nvPr/>
        </p:nvPicPr>
        <p:blipFill>
          <a:blip r:embed="rId2"/>
          <a:stretch/>
        </p:blipFill>
        <p:spPr>
          <a:xfrm>
            <a:off x="540000" y="2971080"/>
            <a:ext cx="7709400" cy="1353600"/>
          </a:xfrm>
          <a:prstGeom prst="rect">
            <a:avLst/>
          </a:prstGeom>
          <a:ln w="0">
            <a:noFill/>
          </a:ln>
        </p:spPr>
      </p:pic>
      <p:sp>
        <p:nvSpPr>
          <p:cNvPr id="188" name=""/>
          <p:cNvSpPr/>
          <p:nvPr/>
        </p:nvSpPr>
        <p:spPr>
          <a:xfrm>
            <a:off x="540000" y="900000"/>
            <a:ext cx="395784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Euclienne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"/>
          <p:cNvSpPr/>
          <p:nvPr/>
        </p:nvSpPr>
        <p:spPr>
          <a:xfrm>
            <a:off x="540000" y="2624760"/>
            <a:ext cx="251784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Cosinus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"/>
          <p:cNvSpPr/>
          <p:nvPr/>
        </p:nvSpPr>
        <p:spPr>
          <a:xfrm>
            <a:off x="540000" y="4513680"/>
            <a:ext cx="305784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Manhattan : (problème ?)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3"/>
          <a:stretch/>
        </p:blipFill>
        <p:spPr>
          <a:xfrm>
            <a:off x="0" y="4860000"/>
            <a:ext cx="9141480" cy="1154880"/>
          </a:xfrm>
          <a:prstGeom prst="rect">
            <a:avLst/>
          </a:prstGeom>
          <a:ln w="0">
            <a:noFill/>
          </a:ln>
        </p:spPr>
      </p:pic>
      <p:sp>
        <p:nvSpPr>
          <p:cNvPr id="192" name=""/>
          <p:cNvSpPr/>
          <p:nvPr/>
        </p:nvSpPr>
        <p:spPr>
          <a:xfrm>
            <a:off x="180000" y="589680"/>
            <a:ext cx="395784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Test avec « lung »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"/>
          <p:cNvSpPr/>
          <p:nvPr/>
        </p:nvSpPr>
        <p:spPr>
          <a:xfrm>
            <a:off x="873000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0D515DC-A02C-442C-A4DE-69F6906386A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4092B5C-A508-4243-ABE7-820EA8704ED6}" type="slidenum">
              <a:t>31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"/>
          <p:cNvSpPr/>
          <p:nvPr/>
        </p:nvSpPr>
        <p:spPr>
          <a:xfrm>
            <a:off x="432360" y="900360"/>
            <a:ext cx="25174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Jaccard 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"/>
          <p:cNvSpPr/>
          <p:nvPr/>
        </p:nvSpPr>
        <p:spPr>
          <a:xfrm>
            <a:off x="432360" y="2517120"/>
            <a:ext cx="215748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Dice 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1"/>
          <a:stretch/>
        </p:blipFill>
        <p:spPr>
          <a:xfrm>
            <a:off x="66960" y="1260000"/>
            <a:ext cx="8966880" cy="1041480"/>
          </a:xfrm>
          <a:prstGeom prst="rect">
            <a:avLst/>
          </a:prstGeom>
          <a:ln w="0">
            <a:noFill/>
          </a:ln>
        </p:spPr>
      </p:pic>
      <p:pic>
        <p:nvPicPr>
          <p:cNvPr id="197" name="" descr=""/>
          <p:cNvPicPr/>
          <p:nvPr/>
        </p:nvPicPr>
        <p:blipFill>
          <a:blip r:embed="rId2"/>
          <a:stretch/>
        </p:blipFill>
        <p:spPr>
          <a:xfrm>
            <a:off x="93600" y="2946960"/>
            <a:ext cx="9005040" cy="1041480"/>
          </a:xfrm>
          <a:prstGeom prst="rect">
            <a:avLst/>
          </a:prstGeom>
          <a:ln w="0">
            <a:noFill/>
          </a:ln>
        </p:spPr>
      </p:pic>
      <p:pic>
        <p:nvPicPr>
          <p:cNvPr id="198" name="" descr=""/>
          <p:cNvPicPr/>
          <p:nvPr/>
        </p:nvPicPr>
        <p:blipFill>
          <a:blip r:embed="rId3"/>
          <a:stretch/>
        </p:blipFill>
        <p:spPr>
          <a:xfrm>
            <a:off x="36360" y="4579920"/>
            <a:ext cx="9141480" cy="997920"/>
          </a:xfrm>
          <a:prstGeom prst="rect">
            <a:avLst/>
          </a:prstGeom>
          <a:ln w="0">
            <a:noFill/>
          </a:ln>
        </p:spPr>
      </p:pic>
      <p:sp>
        <p:nvSpPr>
          <p:cNvPr id="199" name=""/>
          <p:cNvSpPr/>
          <p:nvPr/>
        </p:nvSpPr>
        <p:spPr>
          <a:xfrm>
            <a:off x="324000" y="4189680"/>
            <a:ext cx="2553840" cy="38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Hamming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3240000" y="720000"/>
            <a:ext cx="359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Problème ici car binaire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"/>
          <p:cNvSpPr/>
          <p:nvPr/>
        </p:nvSpPr>
        <p:spPr>
          <a:xfrm>
            <a:off x="873000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A394BED-F508-4530-A33F-67453744D85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6F05204-3304-413D-9EEA-0412838C707F}" type="slidenum">
              <a:t>32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"/>
          <p:cNvSpPr/>
          <p:nvPr/>
        </p:nvSpPr>
        <p:spPr>
          <a:xfrm>
            <a:off x="360000" y="720000"/>
            <a:ext cx="269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POC v1 avec Streamlit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360" y="1159920"/>
            <a:ext cx="9141480" cy="4417920"/>
          </a:xfrm>
          <a:prstGeom prst="rect">
            <a:avLst/>
          </a:prstGeom>
          <a:ln w="0">
            <a:noFill/>
          </a:ln>
        </p:spPr>
      </p:pic>
      <p:sp>
        <p:nvSpPr>
          <p:cNvPr id="204" name=""/>
          <p:cNvSpPr/>
          <p:nvPr/>
        </p:nvSpPr>
        <p:spPr>
          <a:xfrm>
            <a:off x="873000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6ADDF82-4275-45E1-A73D-553041018C0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5213267-C8AF-49B1-BCAE-81F9D063CFFD}" type="slidenum">
              <a:t>33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"/>
          <p:cNvSpPr/>
          <p:nvPr/>
        </p:nvSpPr>
        <p:spPr>
          <a:xfrm>
            <a:off x="1260000" y="1980000"/>
            <a:ext cx="6476400" cy="349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4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18/04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"/>
          <p:cNvSpPr/>
          <p:nvPr/>
        </p:nvSpPr>
        <p:spPr>
          <a:xfrm>
            <a:off x="869508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7D460ED-1227-4DD9-8B5A-ED74F1ABAB4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1BE85FC-B0A4-45A8-8D1E-8508C107DFE3}" type="slidenum">
              <a:t>34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180000" y="1112760"/>
            <a:ext cx="8793360" cy="4825800"/>
          </a:xfrm>
          <a:prstGeom prst="rect">
            <a:avLst/>
          </a:prstGeom>
          <a:ln w="0">
            <a:noFill/>
          </a:ln>
        </p:spPr>
      </p:pic>
      <p:sp>
        <p:nvSpPr>
          <p:cNvPr id="208" name=""/>
          <p:cNvSpPr/>
          <p:nvPr/>
        </p:nvSpPr>
        <p:spPr>
          <a:xfrm>
            <a:off x="180000" y="720000"/>
            <a:ext cx="2518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869508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DDC60BF-11F3-4A9F-BABF-3F43F130540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E6E2498-E246-4E77-82DA-4C815366AF91}" type="slidenum">
              <a:t>35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"/>
          <p:cNvSpPr/>
          <p:nvPr/>
        </p:nvSpPr>
        <p:spPr>
          <a:xfrm>
            <a:off x="180000" y="720000"/>
            <a:ext cx="2518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Distance Euclidienne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25200" y="1260000"/>
            <a:ext cx="8973360" cy="3400200"/>
          </a:xfrm>
          <a:prstGeom prst="rect">
            <a:avLst/>
          </a:prstGeom>
          <a:ln w="0">
            <a:noFill/>
          </a:ln>
        </p:spPr>
      </p:pic>
      <p:sp>
        <p:nvSpPr>
          <p:cNvPr id="212" name=""/>
          <p:cNvSpPr/>
          <p:nvPr/>
        </p:nvSpPr>
        <p:spPr>
          <a:xfrm>
            <a:off x="869508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9B64F6D-E41B-4CA2-847C-8F890E13C2B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0F09357-5374-44B5-A18F-1D40D1713785}" type="slidenum">
              <a:t>36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51480" y="1080000"/>
            <a:ext cx="9089640" cy="4433400"/>
          </a:xfrm>
          <a:prstGeom prst="rect">
            <a:avLst/>
          </a:prstGeom>
          <a:ln w="0">
            <a:noFill/>
          </a:ln>
        </p:spPr>
      </p:pic>
      <p:sp>
        <p:nvSpPr>
          <p:cNvPr id="214" name=""/>
          <p:cNvSpPr/>
          <p:nvPr/>
        </p:nvSpPr>
        <p:spPr>
          <a:xfrm>
            <a:off x="180000" y="720000"/>
            <a:ext cx="3418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Distance / Similarité Cosinus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180000" y="5760000"/>
            <a:ext cx="7198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Requête d’un mot = Produit Scalaire ou 1-produit scalaire = distance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"/>
          <p:cNvSpPr/>
          <p:nvPr/>
        </p:nvSpPr>
        <p:spPr>
          <a:xfrm>
            <a:off x="869508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EB38700-563F-49C9-89AA-CD9EF0FCEA3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9893CBD-1858-410A-8700-26207EBF1986}" type="slidenum">
              <a:t>37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" descr=""/>
          <p:cNvPicPr/>
          <p:nvPr/>
        </p:nvPicPr>
        <p:blipFill>
          <a:blip r:embed="rId1"/>
          <a:stretch/>
        </p:blipFill>
        <p:spPr>
          <a:xfrm>
            <a:off x="346320" y="1440000"/>
            <a:ext cx="8472240" cy="3968280"/>
          </a:xfrm>
          <a:prstGeom prst="rect">
            <a:avLst/>
          </a:prstGeom>
          <a:ln w="0">
            <a:noFill/>
          </a:ln>
        </p:spPr>
      </p:pic>
      <p:sp>
        <p:nvSpPr>
          <p:cNvPr id="218" name=""/>
          <p:cNvSpPr/>
          <p:nvPr/>
        </p:nvSpPr>
        <p:spPr>
          <a:xfrm>
            <a:off x="180000" y="720000"/>
            <a:ext cx="2518560" cy="53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Distance de Hamming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"/>
          <p:cNvSpPr/>
          <p:nvPr/>
        </p:nvSpPr>
        <p:spPr>
          <a:xfrm>
            <a:off x="869508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2639DBF-F612-43D3-80A4-22C1F47F9DD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22E6C6E-3118-433F-BD95-2543AA888DD5}" type="slidenum">
              <a:t>38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" descr=""/>
          <p:cNvPicPr/>
          <p:nvPr/>
        </p:nvPicPr>
        <p:blipFill>
          <a:blip r:embed="rId1"/>
          <a:stretch/>
        </p:blipFill>
        <p:spPr>
          <a:xfrm>
            <a:off x="132120" y="3600000"/>
            <a:ext cx="4726440" cy="2324520"/>
          </a:xfrm>
          <a:prstGeom prst="rect">
            <a:avLst/>
          </a:prstGeom>
          <a:ln w="0">
            <a:noFill/>
          </a:ln>
        </p:spPr>
      </p:pic>
      <p:pic>
        <p:nvPicPr>
          <p:cNvPr id="221" name="" descr=""/>
          <p:cNvPicPr/>
          <p:nvPr/>
        </p:nvPicPr>
        <p:blipFill>
          <a:blip r:embed="rId2"/>
          <a:stretch/>
        </p:blipFill>
        <p:spPr>
          <a:xfrm>
            <a:off x="3739680" y="900000"/>
            <a:ext cx="5258880" cy="2158560"/>
          </a:xfrm>
          <a:prstGeom prst="rect">
            <a:avLst/>
          </a:prstGeom>
          <a:ln w="0">
            <a:noFill/>
          </a:ln>
        </p:spPr>
      </p:pic>
      <p:sp>
        <p:nvSpPr>
          <p:cNvPr id="222" name=""/>
          <p:cNvSpPr/>
          <p:nvPr/>
        </p:nvSpPr>
        <p:spPr>
          <a:xfrm>
            <a:off x="1620000" y="1080000"/>
            <a:ext cx="1978560" cy="53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Score de Dice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"/>
          <p:cNvSpPr/>
          <p:nvPr/>
        </p:nvSpPr>
        <p:spPr>
          <a:xfrm>
            <a:off x="4860000" y="4140000"/>
            <a:ext cx="2158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Score de Jaccard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869508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2AECFF1-04A1-45C5-AB40-0E2679B7DE8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9FFD16D-1A42-4658-AB0C-8EDAB22EBD66}" type="slidenum">
              <a:t>39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4400" cy="35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Distribution des pages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5" name="" descr=""/>
          <p:cNvPicPr/>
          <p:nvPr/>
        </p:nvPicPr>
        <p:blipFill>
          <a:blip r:embed="rId1"/>
          <a:stretch/>
        </p:blipFill>
        <p:spPr>
          <a:xfrm>
            <a:off x="1620000" y="900000"/>
            <a:ext cx="5036040" cy="5036040"/>
          </a:xfrm>
          <a:prstGeom prst="rect">
            <a:avLst/>
          </a:prstGeom>
          <a:ln w="0">
            <a:noFill/>
          </a:ln>
        </p:spPr>
      </p:pic>
      <p:sp>
        <p:nvSpPr>
          <p:cNvPr id="76" name=""/>
          <p:cNvSpPr/>
          <p:nvPr/>
        </p:nvSpPr>
        <p:spPr>
          <a:xfrm>
            <a:off x="8820360" y="6431040"/>
            <a:ext cx="37728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61BD629-D448-4220-8736-0B2D5817EAC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0A8EBB9-7E2E-406C-822C-B688964D43D4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"/>
          <p:cNvSpPr/>
          <p:nvPr/>
        </p:nvSpPr>
        <p:spPr>
          <a:xfrm>
            <a:off x="360000" y="720000"/>
            <a:ext cx="5758560" cy="53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Distance Cosinus (multiple textes et double requêtes)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6" name="" descr=""/>
          <p:cNvPicPr/>
          <p:nvPr/>
        </p:nvPicPr>
        <p:blipFill>
          <a:blip r:embed="rId1"/>
          <a:stretch/>
        </p:blipFill>
        <p:spPr>
          <a:xfrm>
            <a:off x="1336680" y="1055160"/>
            <a:ext cx="6654960" cy="5027760"/>
          </a:xfrm>
          <a:prstGeom prst="rect">
            <a:avLst/>
          </a:prstGeom>
          <a:ln w="0">
            <a:noFill/>
          </a:ln>
        </p:spPr>
      </p:pic>
      <p:sp>
        <p:nvSpPr>
          <p:cNvPr id="227" name=""/>
          <p:cNvSpPr/>
          <p:nvPr/>
        </p:nvSpPr>
        <p:spPr>
          <a:xfrm>
            <a:off x="869508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8DBADEE-72EC-44D8-BD39-7C9F149883B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0F2CFEB-561C-4567-8790-E59491C13DA3}" type="slidenum">
              <a:t>40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110880" y="1080000"/>
            <a:ext cx="5827680" cy="1834560"/>
          </a:xfrm>
          <a:prstGeom prst="rect">
            <a:avLst/>
          </a:prstGeom>
          <a:ln w="0">
            <a:noFill/>
          </a:ln>
        </p:spPr>
      </p:pic>
      <p:sp>
        <p:nvSpPr>
          <p:cNvPr id="229" name=""/>
          <p:cNvSpPr/>
          <p:nvPr/>
        </p:nvSpPr>
        <p:spPr>
          <a:xfrm flipH="1" rot="16198800">
            <a:off x="6282360" y="2160360"/>
            <a:ext cx="917280" cy="556200"/>
          </a:xfrm>
          <a:custGeom>
            <a:avLst/>
            <a:gdLst>
              <a:gd name="textAreaLeft" fmla="*/ -720 w 917280"/>
              <a:gd name="textAreaRight" fmla="*/ 918000 w 917280"/>
              <a:gd name="textAreaTop" fmla="*/ 0 h 556200"/>
              <a:gd name="textAreaBottom" fmla="*/ 557640 h 556200"/>
            </a:gdLst>
            <a:ahLst/>
            <a:rect l="textAreaLeft" t="textAreaTop" r="textAreaRight" b="textAreaBottom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5400000" y="3060000"/>
            <a:ext cx="3418560" cy="71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Extract Tableau du Summary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ne garde que la value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"/>
          <p:cNvSpPr/>
          <p:nvPr/>
        </p:nvSpPr>
        <p:spPr>
          <a:xfrm>
            <a:off x="180000" y="720000"/>
            <a:ext cx="395856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Summary au propre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"/>
          <p:cNvSpPr/>
          <p:nvPr/>
        </p:nvSpPr>
        <p:spPr>
          <a:xfrm flipH="1" rot="21576600">
            <a:off x="6257880" y="3960720"/>
            <a:ext cx="740880" cy="743040"/>
          </a:xfrm>
          <a:custGeom>
            <a:avLst/>
            <a:gdLst>
              <a:gd name="textAreaLeft" fmla="*/ -720 w 740880"/>
              <a:gd name="textAreaRight" fmla="*/ 741600 w 740880"/>
              <a:gd name="textAreaTop" fmla="*/ 0 h 743040"/>
              <a:gd name="textAreaBottom" fmla="*/ 744480 h 743040"/>
            </a:gdLst>
            <a:ahLst/>
            <a:rect l="textAreaLeft" t="textAreaTop" r="textAreaRight" b="textAreaBottom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3" name="" descr=""/>
          <p:cNvPicPr/>
          <p:nvPr/>
        </p:nvPicPr>
        <p:blipFill>
          <a:blip r:embed="rId2"/>
          <a:stretch/>
        </p:blipFill>
        <p:spPr>
          <a:xfrm>
            <a:off x="339120" y="4895640"/>
            <a:ext cx="8278200" cy="781200"/>
          </a:xfrm>
          <a:prstGeom prst="rect">
            <a:avLst/>
          </a:prstGeom>
          <a:ln w="0">
            <a:noFill/>
          </a:ln>
        </p:spPr>
      </p:pic>
      <p:sp>
        <p:nvSpPr>
          <p:cNvPr id="234" name=""/>
          <p:cNvSpPr/>
          <p:nvPr/>
        </p:nvSpPr>
        <p:spPr>
          <a:xfrm>
            <a:off x="360000" y="4320000"/>
            <a:ext cx="4138560" cy="50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Exemple de sortie (non-preprocess)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"/>
          <p:cNvSpPr/>
          <p:nvPr/>
        </p:nvSpPr>
        <p:spPr>
          <a:xfrm>
            <a:off x="869508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C2C866F-A873-46BB-A85B-7140E1FDC14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DE6B772-A3B5-42E9-AA87-1D9779DA5F11}" type="slidenum">
              <a:t>41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"/>
          <p:cNvSpPr/>
          <p:nvPr/>
        </p:nvSpPr>
        <p:spPr>
          <a:xfrm>
            <a:off x="0" y="720000"/>
            <a:ext cx="1978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Normes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"/>
          <p:cNvSpPr/>
          <p:nvPr/>
        </p:nvSpPr>
        <p:spPr>
          <a:xfrm>
            <a:off x="487080" y="2713680"/>
            <a:ext cx="3058560" cy="85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Cosinus annule les normes avec L2 → Sklearn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"/>
          <p:cNvSpPr/>
          <p:nvPr/>
        </p:nvSpPr>
        <p:spPr>
          <a:xfrm>
            <a:off x="4807080" y="2755440"/>
            <a:ext cx="2698560" cy="85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Cosine = Produit Scalaire &amp; L2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9" name="" descr=""/>
          <p:cNvPicPr/>
          <p:nvPr/>
        </p:nvPicPr>
        <p:blipFill>
          <a:blip r:embed="rId1"/>
          <a:stretch/>
        </p:blipFill>
        <p:spPr>
          <a:xfrm>
            <a:off x="799920" y="1653120"/>
            <a:ext cx="7478640" cy="879120"/>
          </a:xfrm>
          <a:prstGeom prst="rect">
            <a:avLst/>
          </a:prstGeom>
          <a:ln w="0">
            <a:noFill/>
          </a:ln>
        </p:spPr>
      </p:pic>
      <p:sp>
        <p:nvSpPr>
          <p:cNvPr id="240" name=""/>
          <p:cNvSpPr/>
          <p:nvPr/>
        </p:nvSpPr>
        <p:spPr>
          <a:xfrm>
            <a:off x="1440000" y="3627720"/>
            <a:ext cx="6136560" cy="69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Même avec double requête ou plus, un simple produit scalaire suffit, on peut remplacer ça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1" name="" descr=""/>
          <p:cNvPicPr/>
          <p:nvPr/>
        </p:nvPicPr>
        <p:blipFill>
          <a:blip r:embed="rId2"/>
          <a:stretch/>
        </p:blipFill>
        <p:spPr>
          <a:xfrm>
            <a:off x="460800" y="4428000"/>
            <a:ext cx="7458120" cy="250920"/>
          </a:xfrm>
          <a:prstGeom prst="rect">
            <a:avLst/>
          </a:prstGeom>
          <a:ln w="0">
            <a:noFill/>
          </a:ln>
        </p:spPr>
      </p:pic>
      <p:sp>
        <p:nvSpPr>
          <p:cNvPr id="242" name=""/>
          <p:cNvSpPr/>
          <p:nvPr/>
        </p:nvSpPr>
        <p:spPr>
          <a:xfrm>
            <a:off x="1440000" y="4860000"/>
            <a:ext cx="107892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 ça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3"/>
          <a:stretch/>
        </p:blipFill>
        <p:spPr>
          <a:xfrm>
            <a:off x="1800000" y="5220000"/>
            <a:ext cx="4956120" cy="358920"/>
          </a:xfrm>
          <a:prstGeom prst="rect">
            <a:avLst/>
          </a:prstGeom>
          <a:ln w="0">
            <a:noFill/>
          </a:ln>
        </p:spPr>
      </p:pic>
      <p:sp>
        <p:nvSpPr>
          <p:cNvPr id="244" name=""/>
          <p:cNvSpPr/>
          <p:nvPr/>
        </p:nvSpPr>
        <p:spPr>
          <a:xfrm>
            <a:off x="756000" y="5760000"/>
            <a:ext cx="71989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C’est toujours une similarité cosinus mais sans le principe de norme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869508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86D7F1D-CB9E-4CD7-98A2-BF0A48E2488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1824F1F-A5EF-46CF-A1ED-6DAA2030528B}" type="slidenum">
              <a:t>42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"/>
          <p:cNvSpPr/>
          <p:nvPr/>
        </p:nvSpPr>
        <p:spPr>
          <a:xfrm>
            <a:off x="0" y="720000"/>
            <a:ext cx="1798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Idée Streamlit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7" name="" descr=""/>
          <p:cNvPicPr/>
          <p:nvPr/>
        </p:nvPicPr>
        <p:blipFill>
          <a:blip r:embed="rId1"/>
          <a:stretch/>
        </p:blipFill>
        <p:spPr>
          <a:xfrm>
            <a:off x="88200" y="1509480"/>
            <a:ext cx="4230360" cy="1369080"/>
          </a:xfrm>
          <a:prstGeom prst="rect">
            <a:avLst/>
          </a:prstGeom>
          <a:ln w="0">
            <a:noFill/>
          </a:ln>
        </p:spPr>
      </p:pic>
      <p:pic>
        <p:nvPicPr>
          <p:cNvPr id="248" name="" descr=""/>
          <p:cNvPicPr/>
          <p:nvPr/>
        </p:nvPicPr>
        <p:blipFill>
          <a:blip r:embed="rId2"/>
          <a:stretch/>
        </p:blipFill>
        <p:spPr>
          <a:xfrm>
            <a:off x="4500000" y="180000"/>
            <a:ext cx="4138560" cy="3334680"/>
          </a:xfrm>
          <a:prstGeom prst="rect">
            <a:avLst/>
          </a:prstGeom>
          <a:ln w="0">
            <a:noFill/>
          </a:ln>
        </p:spPr>
      </p:pic>
      <p:pic>
        <p:nvPicPr>
          <p:cNvPr id="249" name="" descr=""/>
          <p:cNvPicPr/>
          <p:nvPr/>
        </p:nvPicPr>
        <p:blipFill>
          <a:blip r:embed="rId3"/>
          <a:stretch/>
        </p:blipFill>
        <p:spPr>
          <a:xfrm>
            <a:off x="360000" y="3600000"/>
            <a:ext cx="6742440" cy="2360520"/>
          </a:xfrm>
          <a:prstGeom prst="rect">
            <a:avLst/>
          </a:prstGeom>
          <a:ln w="0">
            <a:noFill/>
          </a:ln>
        </p:spPr>
      </p:pic>
      <p:sp>
        <p:nvSpPr>
          <p:cNvPr id="250" name=""/>
          <p:cNvSpPr/>
          <p:nvPr/>
        </p:nvSpPr>
        <p:spPr>
          <a:xfrm>
            <a:off x="869508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1E3F4F9-2A88-46FA-8FBB-E059173F612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4FEC53A-BE66-4373-9AF1-333C6C6CEB2B}" type="slidenum">
              <a:t>43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"/>
          <p:cNvSpPr/>
          <p:nvPr/>
        </p:nvSpPr>
        <p:spPr>
          <a:xfrm>
            <a:off x="0" y="720000"/>
            <a:ext cx="1978560" cy="71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Côté dev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2" name="" descr=""/>
          <p:cNvPicPr/>
          <p:nvPr/>
        </p:nvPicPr>
        <p:blipFill>
          <a:blip r:embed="rId1"/>
          <a:stretch/>
        </p:blipFill>
        <p:spPr>
          <a:xfrm>
            <a:off x="1800000" y="900000"/>
            <a:ext cx="5596560" cy="1279080"/>
          </a:xfrm>
          <a:prstGeom prst="rect">
            <a:avLst/>
          </a:prstGeom>
          <a:ln w="0">
            <a:noFill/>
          </a:ln>
        </p:spPr>
      </p:pic>
      <p:pic>
        <p:nvPicPr>
          <p:cNvPr id="253" name="" descr=""/>
          <p:cNvPicPr/>
          <p:nvPr/>
        </p:nvPicPr>
        <p:blipFill>
          <a:blip r:embed="rId2"/>
          <a:stretch/>
        </p:blipFill>
        <p:spPr>
          <a:xfrm>
            <a:off x="1787040" y="2520000"/>
            <a:ext cx="5519520" cy="3238560"/>
          </a:xfrm>
          <a:prstGeom prst="rect">
            <a:avLst/>
          </a:prstGeom>
          <a:ln w="0">
            <a:noFill/>
          </a:ln>
        </p:spPr>
      </p:pic>
      <p:sp>
        <p:nvSpPr>
          <p:cNvPr id="254" name=""/>
          <p:cNvSpPr/>
          <p:nvPr/>
        </p:nvSpPr>
        <p:spPr>
          <a:xfrm>
            <a:off x="869508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CC2C2F7-7CCB-4472-944D-6E81C9A46E0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185F892-CEEB-4134-9BC9-CDD6FE1A6385}" type="slidenum">
              <a:t>44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"/>
          <p:cNvSpPr/>
          <p:nvPr/>
        </p:nvSpPr>
        <p:spPr>
          <a:xfrm>
            <a:off x="180000" y="720000"/>
            <a:ext cx="3238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Embedding avec LangChain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"/>
          <p:cNvSpPr/>
          <p:nvPr/>
        </p:nvSpPr>
        <p:spPr>
          <a:xfrm>
            <a:off x="2340000" y="1080000"/>
            <a:ext cx="3238560" cy="53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Création de matrices denses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"/>
          <p:cNvSpPr/>
          <p:nvPr/>
        </p:nvSpPr>
        <p:spPr>
          <a:xfrm>
            <a:off x="3600000" y="1620000"/>
            <a:ext cx="538560" cy="89856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"/>
          <p:cNvSpPr/>
          <p:nvPr/>
        </p:nvSpPr>
        <p:spPr>
          <a:xfrm>
            <a:off x="900000" y="2340000"/>
            <a:ext cx="5758560" cy="111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Modèle d’embedding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-OpenAiEmbedding : Clé OpenAI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-Sentence-transformes : HuggingFace : Gratuit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"/>
          <p:cNvSpPr/>
          <p:nvPr/>
        </p:nvSpPr>
        <p:spPr>
          <a:xfrm>
            <a:off x="3600000" y="3240000"/>
            <a:ext cx="538560" cy="89856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1080000" y="4320000"/>
            <a:ext cx="6118560" cy="136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Stockage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-FAISS 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-Chroma (intégré à langchain)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Structure optimisé : Recherche plus rapide + Persistance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6120000" y="1850040"/>
            <a:ext cx="2878920" cy="264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Word2Vec: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itère sur: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-Prendre un contexte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-Prédire un mot central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-Comparer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-Ajuster les poids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=CBOW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Ou on inverse contexte et mot central = Skip-Gram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"/>
          <p:cNvSpPr/>
          <p:nvPr/>
        </p:nvSpPr>
        <p:spPr>
          <a:xfrm>
            <a:off x="869508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0F227C8-7C99-4ACB-AFD6-A563245079A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 rot="18273000">
            <a:off x="5322960" y="1467720"/>
            <a:ext cx="538560" cy="89856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"/>
          <p:cNvSpPr/>
          <p:nvPr/>
        </p:nvSpPr>
        <p:spPr>
          <a:xfrm rot="2220000">
            <a:off x="5363640" y="3851280"/>
            <a:ext cx="538560" cy="89856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8875CFC-51AF-40E2-AA4F-D1A228FFEB9F}" type="slidenum">
              <a:t>45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" descr=""/>
          <p:cNvPicPr/>
          <p:nvPr/>
        </p:nvPicPr>
        <p:blipFill>
          <a:blip r:embed="rId1"/>
          <a:stretch/>
        </p:blipFill>
        <p:spPr>
          <a:xfrm>
            <a:off x="540000" y="1440000"/>
            <a:ext cx="7615440" cy="4138920"/>
          </a:xfrm>
          <a:prstGeom prst="rect">
            <a:avLst/>
          </a:prstGeom>
          <a:ln w="0">
            <a:noFill/>
          </a:ln>
        </p:spPr>
      </p:pic>
      <p:sp>
        <p:nvSpPr>
          <p:cNvPr id="266" name=""/>
          <p:cNvSpPr/>
          <p:nvPr/>
        </p:nvSpPr>
        <p:spPr>
          <a:xfrm>
            <a:off x="180000" y="720000"/>
            <a:ext cx="19789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Schéma de l’appli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"/>
          <p:cNvSpPr/>
          <p:nvPr/>
        </p:nvSpPr>
        <p:spPr>
          <a:xfrm>
            <a:off x="869508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09615F0-DF25-4D6A-8E2A-5DFD2528826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6D39381-F594-4D8E-A659-6210A3E34B4F}" type="slidenum">
              <a:t>46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"/>
          <p:cNvSpPr/>
          <p:nvPr/>
        </p:nvSpPr>
        <p:spPr>
          <a:xfrm>
            <a:off x="1260000" y="1980000"/>
            <a:ext cx="6476400" cy="349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5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02/05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"/>
          <p:cNvSpPr/>
          <p:nvPr/>
        </p:nvSpPr>
        <p:spPr>
          <a:xfrm>
            <a:off x="869508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9E8491F-AA1F-481D-BFBA-5BEE29B04788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23752A3-1167-4B91-B971-7F9E46F390E3}" type="slidenum">
              <a:t>47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"/>
          <p:cNvSpPr/>
          <p:nvPr/>
        </p:nvSpPr>
        <p:spPr>
          <a:xfrm>
            <a:off x="180000" y="720000"/>
            <a:ext cx="197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(base)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1" name="" descr=""/>
          <p:cNvPicPr/>
          <p:nvPr/>
        </p:nvPicPr>
        <p:blipFill>
          <a:blip r:embed="rId1"/>
          <a:stretch/>
        </p:blipFill>
        <p:spPr>
          <a:xfrm>
            <a:off x="651240" y="1251000"/>
            <a:ext cx="6743520" cy="43200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BCC6458-88B8-4CA4-A953-F3215B742F67}" type="slidenum">
              <a:t>48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"/>
          <p:cNvSpPr/>
          <p:nvPr/>
        </p:nvSpPr>
        <p:spPr>
          <a:xfrm>
            <a:off x="683640" y="1537560"/>
            <a:ext cx="7776000" cy="62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Passage en minuscules et suppression des accents et caractères non ASCII, de la ponctuation et des espaces multiples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"/>
          <p:cNvSpPr/>
          <p:nvPr/>
        </p:nvSpPr>
        <p:spPr>
          <a:xfrm>
            <a:off x="180000" y="720000"/>
            <a:ext cx="179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Preprocessing du Summary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635400" y="2304000"/>
            <a:ext cx="5592240" cy="21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Digits 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 d’espaces entre chiffres et lettres collés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123abc → 123 abc, abc123 → abc 123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Remplacement des nombres isolés par le mot "digit"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45 → 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Fusion de séquences "digit digit" répétées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digit digit digit → 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"/>
          <p:cNvSpPr/>
          <p:nvPr/>
        </p:nvSpPr>
        <p:spPr>
          <a:xfrm>
            <a:off x="614880" y="5040000"/>
            <a:ext cx="633276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Stopwords + 'patient', 'patients', 'study', 'studies', 'treatment', 'trial', 'clinical'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"/>
          <p:cNvSpPr/>
          <p:nvPr/>
        </p:nvSpPr>
        <p:spPr>
          <a:xfrm>
            <a:off x="5760000" y="3717720"/>
            <a:ext cx="25808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Lemmatization : treatments → treatment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635400" y="4257720"/>
            <a:ext cx="507528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Acronymes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COPD → chronic obstructive pulmonary disease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C9B64AA-7481-4060-A96D-B25B32FD3F34}" type="slidenum">
              <a:t>49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/>
          </p:nvPr>
        </p:nvSpPr>
        <p:spPr>
          <a:xfrm>
            <a:off x="647640" y="836640"/>
            <a:ext cx="6008400" cy="95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Extraire le texte des DOCX en JSON.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Utilisation de fitz / pymupdf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4400" cy="35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Travaux sur les DOCX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"/>
          <p:cNvSpPr/>
          <p:nvPr/>
        </p:nvSpPr>
        <p:spPr>
          <a:xfrm>
            <a:off x="1440000" y="1980000"/>
            <a:ext cx="6836040" cy="53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get_text(‘blocs’)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get_text(‘texts’)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540000" y="2520000"/>
            <a:ext cx="3776040" cy="233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Principe de Blocs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Blocs de textes/Images/Tableau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Récupère tout ce qui n’est pas entièrement dedans (textes)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-Censé retirer Tableaux/Images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"/>
          <p:cNvSpPr/>
          <p:nvPr/>
        </p:nvSpPr>
        <p:spPr>
          <a:xfrm>
            <a:off x="5040000" y="2520000"/>
            <a:ext cx="3776040" cy="21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Principe de Rect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Coordonnées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Récupère tout ce qui est dedans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Retire les footer/header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500000" y="1980000"/>
            <a:ext cx="360" cy="306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2772000" y="5593320"/>
            <a:ext cx="341604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https://pymupdf.readthedocs.io/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"/>
          <p:cNvSpPr/>
          <p:nvPr/>
        </p:nvSpPr>
        <p:spPr>
          <a:xfrm>
            <a:off x="8820360" y="6431040"/>
            <a:ext cx="37728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CAF1E07-95CA-4768-BA89-558C3520730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2BBE101-BF50-4E98-B104-D00BD095BC94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"/>
          <p:cNvSpPr/>
          <p:nvPr/>
        </p:nvSpPr>
        <p:spPr>
          <a:xfrm>
            <a:off x="180000" y="720000"/>
            <a:ext cx="269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(Preprocessing)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9" name="" descr=""/>
          <p:cNvPicPr/>
          <p:nvPr/>
        </p:nvPicPr>
        <p:blipFill>
          <a:blip r:embed="rId1"/>
          <a:stretch/>
        </p:blipFill>
        <p:spPr>
          <a:xfrm>
            <a:off x="1080000" y="1260000"/>
            <a:ext cx="6766200" cy="41752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FEDBBB2-A737-4403-9876-8C6D28DEA021}" type="slidenum">
              <a:t>50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"/>
          <p:cNvSpPr/>
          <p:nvPr/>
        </p:nvSpPr>
        <p:spPr>
          <a:xfrm>
            <a:off x="180000" y="720000"/>
            <a:ext cx="1799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 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1" name="" descr=""/>
          <p:cNvPicPr/>
          <p:nvPr/>
        </p:nvPicPr>
        <p:blipFill>
          <a:blip r:embed="rId1"/>
          <a:stretch/>
        </p:blipFill>
        <p:spPr>
          <a:xfrm>
            <a:off x="180000" y="1351440"/>
            <a:ext cx="5805720" cy="3868200"/>
          </a:xfrm>
          <a:prstGeom prst="rect">
            <a:avLst/>
          </a:prstGeom>
          <a:ln w="0">
            <a:noFill/>
          </a:ln>
        </p:spPr>
      </p:pic>
      <p:pic>
        <p:nvPicPr>
          <p:cNvPr id="282" name="" descr=""/>
          <p:cNvPicPr/>
          <p:nvPr/>
        </p:nvPicPr>
        <p:blipFill>
          <a:blip r:embed="rId2"/>
          <a:stretch/>
        </p:blipFill>
        <p:spPr>
          <a:xfrm>
            <a:off x="6120000" y="1440000"/>
            <a:ext cx="2757600" cy="21099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9223A90-169E-4049-8C52-5F34523E739D}" type="slidenum">
              <a:t>51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"/>
          <p:cNvSpPr/>
          <p:nvPr/>
        </p:nvSpPr>
        <p:spPr>
          <a:xfrm>
            <a:off x="0" y="581760"/>
            <a:ext cx="6479640" cy="8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Clean avec max=0.95 (retire les termes apparaissant dans plus de 95 % des textes)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4" name="" descr=""/>
          <p:cNvPicPr/>
          <p:nvPr/>
        </p:nvPicPr>
        <p:blipFill>
          <a:blip r:embed="rId1"/>
          <a:stretch/>
        </p:blipFill>
        <p:spPr>
          <a:xfrm>
            <a:off x="1110960" y="1260000"/>
            <a:ext cx="6972120" cy="43887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251772B-FC07-4499-B12F-B278397D7C6B}" type="slidenum">
              <a:t>52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"/>
          <p:cNvSpPr/>
          <p:nvPr/>
        </p:nvSpPr>
        <p:spPr>
          <a:xfrm>
            <a:off x="0" y="581760"/>
            <a:ext cx="2159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Idées/Propositions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6" name="" descr=""/>
          <p:cNvPicPr/>
          <p:nvPr/>
        </p:nvPicPr>
        <p:blipFill>
          <a:blip r:embed="rId1"/>
          <a:stretch/>
        </p:blipFill>
        <p:spPr>
          <a:xfrm>
            <a:off x="540000" y="1023120"/>
            <a:ext cx="5514480" cy="3656520"/>
          </a:xfrm>
          <a:prstGeom prst="rect">
            <a:avLst/>
          </a:prstGeom>
          <a:ln w="0">
            <a:noFill/>
          </a:ln>
        </p:spPr>
      </p:pic>
      <p:pic>
        <p:nvPicPr>
          <p:cNvPr id="287" name="" descr=""/>
          <p:cNvPicPr/>
          <p:nvPr/>
        </p:nvPicPr>
        <p:blipFill>
          <a:blip r:embed="rId2"/>
          <a:stretch/>
        </p:blipFill>
        <p:spPr>
          <a:xfrm>
            <a:off x="2606040" y="4860000"/>
            <a:ext cx="5313600" cy="10796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A0C544A-5F30-42AD-AB79-2A9A6C6E0A09}" type="slidenum">
              <a:t>53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" descr=""/>
          <p:cNvPicPr/>
          <p:nvPr/>
        </p:nvPicPr>
        <p:blipFill>
          <a:blip r:embed="rId1"/>
          <a:stretch/>
        </p:blipFill>
        <p:spPr>
          <a:xfrm>
            <a:off x="1150560" y="1080000"/>
            <a:ext cx="6949080" cy="4914360"/>
          </a:xfrm>
          <a:prstGeom prst="rect">
            <a:avLst/>
          </a:prstGeom>
          <a:ln w="0">
            <a:noFill/>
          </a:ln>
        </p:spPr>
      </p:pic>
      <p:sp>
        <p:nvSpPr>
          <p:cNvPr id="289" name=""/>
          <p:cNvSpPr/>
          <p:nvPr/>
        </p:nvSpPr>
        <p:spPr>
          <a:xfrm>
            <a:off x="0" y="720000"/>
            <a:ext cx="395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Test avec mot distinctif d’une étude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0AEB868-0EC4-4372-A4AE-CC29E6A23C33}" type="slidenum">
              <a:t>54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"/>
          <p:cNvSpPr/>
          <p:nvPr/>
        </p:nvSpPr>
        <p:spPr>
          <a:xfrm>
            <a:off x="180000" y="720000"/>
            <a:ext cx="143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Langchain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"/>
          <p:cNvSpPr/>
          <p:nvPr/>
        </p:nvSpPr>
        <p:spPr>
          <a:xfrm>
            <a:off x="360000" y="1260000"/>
            <a:ext cx="413964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Json : Summary sans preprocessing + rajout des titres de chapitres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"/>
          <p:cNvSpPr/>
          <p:nvPr/>
        </p:nvSpPr>
        <p:spPr>
          <a:xfrm>
            <a:off x="540000" y="1980000"/>
            <a:ext cx="4319640" cy="8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Embedding : Hugging face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sentence-transformers/all-MiniLM-L6-v2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360000" y="2637720"/>
            <a:ext cx="4571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Texte → vecteur dense →384 dimensions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Modèle préentrainé : 6 couches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"/>
          <p:cNvSpPr/>
          <p:nvPr/>
        </p:nvSpPr>
        <p:spPr>
          <a:xfrm>
            <a:off x="-180000" y="3240000"/>
            <a:ext cx="62996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Multi-head attention : mot → vecteur → mot qui l’entoure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"/>
          <p:cNvSpPr/>
          <p:nvPr/>
        </p:nvSpPr>
        <p:spPr>
          <a:xfrm>
            <a:off x="576000" y="3681720"/>
            <a:ext cx="43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Normalisation + Résiduels : améliore la vitesse et ne perd pas d’informations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"/>
          <p:cNvSpPr/>
          <p:nvPr/>
        </p:nvSpPr>
        <p:spPr>
          <a:xfrm>
            <a:off x="0" y="4361760"/>
            <a:ext cx="5399640" cy="8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feed-forward (FFN) : réinterprète chaque mot individuellement, en tenant compte du contexte déjà appris.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"/>
          <p:cNvSpPr/>
          <p:nvPr/>
        </p:nvSpPr>
        <p:spPr>
          <a:xfrm>
            <a:off x="720000" y="5400000"/>
            <a:ext cx="43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6 fois → Mean Pooling pour un document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"/>
          <p:cNvSpPr/>
          <p:nvPr/>
        </p:nvSpPr>
        <p:spPr>
          <a:xfrm>
            <a:off x="5868000" y="2160000"/>
            <a:ext cx="305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Stockage et calcul : FAISS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"/>
          <p:cNvSpPr/>
          <p:nvPr/>
        </p:nvSpPr>
        <p:spPr>
          <a:xfrm>
            <a:off x="5904000" y="2700000"/>
            <a:ext cx="3239640" cy="21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Facebook AI Similarity Search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Indexation des vecteurs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Résultat des embeddings stocké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Index plat / quantification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Recherche rapide de similarité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7141AAE-A70E-4C7E-9BD2-03FA59E96CA2}" type="slidenum">
              <a:t>55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" descr=""/>
          <p:cNvPicPr/>
          <p:nvPr/>
        </p:nvPicPr>
        <p:blipFill>
          <a:blip r:embed="rId1"/>
          <a:stretch/>
        </p:blipFill>
        <p:spPr>
          <a:xfrm>
            <a:off x="720000" y="1260000"/>
            <a:ext cx="6987240" cy="3527640"/>
          </a:xfrm>
          <a:prstGeom prst="rect">
            <a:avLst/>
          </a:prstGeom>
          <a:ln w="0">
            <a:noFill/>
          </a:ln>
        </p:spPr>
      </p:pic>
      <p:sp>
        <p:nvSpPr>
          <p:cNvPr id="301" name=""/>
          <p:cNvSpPr/>
          <p:nvPr/>
        </p:nvSpPr>
        <p:spPr>
          <a:xfrm>
            <a:off x="180000" y="720000"/>
            <a:ext cx="269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Premier code : Base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"/>
          <p:cNvSpPr/>
          <p:nvPr/>
        </p:nvSpPr>
        <p:spPr>
          <a:xfrm>
            <a:off x="180000" y="5040000"/>
            <a:ext cx="4319640" cy="8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 trouvé mieux que FAISS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peut choisir un autre modèle que L6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8FB6E34-D606-4BD5-8624-72B548D62422}" type="slidenum">
              <a:t>56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"/>
          <p:cNvSpPr/>
          <p:nvPr/>
        </p:nvSpPr>
        <p:spPr>
          <a:xfrm>
            <a:off x="304920" y="1191240"/>
            <a:ext cx="8694720" cy="114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</a:rPr>
              <a:t>all-MiniLM-L6-v2 : Un modèle léger avec 6 couches.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</a:rPr>
              <a:t>all-MiniLM-L12-v2 : Une version avec 12 couches.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</a:rPr>
              <a:t>all-mpnet-base-v2 : Un modèle basé sur MPNet, qui est une version améliorée de BERT.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"/>
          <p:cNvSpPr/>
          <p:nvPr/>
        </p:nvSpPr>
        <p:spPr>
          <a:xfrm>
            <a:off x="1080000" y="2520000"/>
            <a:ext cx="6119640" cy="8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STS Benchmark en anglais. Ce jeu de données contient des paires de phrases annotées avec un score de similarité entre 0 et 5.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5" name="" descr=""/>
          <p:cNvPicPr/>
          <p:nvPr/>
        </p:nvPicPr>
        <p:blipFill>
          <a:blip r:embed="rId1"/>
          <a:stretch/>
        </p:blipFill>
        <p:spPr>
          <a:xfrm>
            <a:off x="1440000" y="3420000"/>
            <a:ext cx="4859640" cy="22424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1F7481D-DC2B-47E1-A809-09A399FD3516}" type="slidenum">
              <a:t>57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" descr=""/>
          <p:cNvPicPr/>
          <p:nvPr/>
        </p:nvPicPr>
        <p:blipFill>
          <a:blip r:embed="rId1"/>
          <a:srcRect l="0" t="0" r="36300" b="0"/>
          <a:stretch/>
        </p:blipFill>
        <p:spPr>
          <a:xfrm>
            <a:off x="258120" y="1185120"/>
            <a:ext cx="3701520" cy="2774520"/>
          </a:xfrm>
          <a:prstGeom prst="rect">
            <a:avLst/>
          </a:prstGeom>
          <a:ln w="0">
            <a:noFill/>
          </a:ln>
        </p:spPr>
      </p:pic>
      <p:sp>
        <p:nvSpPr>
          <p:cNvPr id="307" name=""/>
          <p:cNvSpPr/>
          <p:nvPr/>
        </p:nvSpPr>
        <p:spPr>
          <a:xfrm>
            <a:off x="180000" y="720000"/>
            <a:ext cx="30596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Langchain avec mpnet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8" name="" descr=""/>
          <p:cNvPicPr/>
          <p:nvPr/>
        </p:nvPicPr>
        <p:blipFill>
          <a:blip r:embed="rId2"/>
          <a:stretch/>
        </p:blipFill>
        <p:spPr>
          <a:xfrm>
            <a:off x="4140000" y="1260000"/>
            <a:ext cx="4686480" cy="2339640"/>
          </a:xfrm>
          <a:prstGeom prst="rect">
            <a:avLst/>
          </a:prstGeom>
          <a:ln w="0">
            <a:noFill/>
          </a:ln>
        </p:spPr>
      </p:pic>
      <p:sp>
        <p:nvSpPr>
          <p:cNvPr id="309" name=""/>
          <p:cNvSpPr/>
          <p:nvPr/>
        </p:nvSpPr>
        <p:spPr>
          <a:xfrm>
            <a:off x="180000" y="4313520"/>
            <a:ext cx="8472600" cy="162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permute les positions des mots, comme dans XLNet pour l’attention.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masque certains mots, comme dans BERT.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 modèle doit prédire les mots masqués en tenant compte de l’ordre appris via la permutation.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933AD4E-0BC1-4457-BF7E-5321B6784284}" type="slidenum">
              <a:t>58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"/>
          <p:cNvSpPr txBox="1"/>
          <p:nvPr/>
        </p:nvSpPr>
        <p:spPr>
          <a:xfrm>
            <a:off x="720000" y="4569840"/>
            <a:ext cx="3060000" cy="137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 :</a:t>
            </a:r>
            <a:br>
              <a:rPr sz="1800"/>
            </a:b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Code très simpliste, on laisse tout faire par les packages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"/>
          <p:cNvSpPr txBox="1"/>
          <p:nvPr/>
        </p:nvSpPr>
        <p:spPr>
          <a:xfrm>
            <a:off x="4680000" y="4569840"/>
            <a:ext cx="3060000" cy="137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Amélioration possible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Chunk à faire manuellement car mpnet → Coupe les phrases à 384 mots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"/>
          <p:cNvSpPr txBox="1"/>
          <p:nvPr/>
        </p:nvSpPr>
        <p:spPr>
          <a:xfrm>
            <a:off x="180000" y="720000"/>
            <a:ext cx="198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Comparaison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"/>
          <p:cNvSpPr txBox="1"/>
          <p:nvPr/>
        </p:nvSpPr>
        <p:spPr>
          <a:xfrm>
            <a:off x="360000" y="1620000"/>
            <a:ext cx="2700000" cy="137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breast cancer 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0.20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0.44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"/>
          <p:cNvSpPr txBox="1"/>
          <p:nvPr/>
        </p:nvSpPr>
        <p:spPr>
          <a:xfrm>
            <a:off x="5040000" y="1620000"/>
            <a:ext cx="2700000" cy="137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lung 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0.08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0.38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"/>
          <p:cNvSpPr txBox="1"/>
          <p:nvPr/>
        </p:nvSpPr>
        <p:spPr>
          <a:xfrm>
            <a:off x="720000" y="2880000"/>
            <a:ext cx="6840000" cy="111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Embedding : Score très proche et pas vraiment descriptif (bon ou mauvais) : Améliorable sur plusieurs aspects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 : Score un peu plus marqué + On voit les résultats concret : peu améliorables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55B260D-995B-4690-A437-37814DDD2636}" type="slidenum">
              <a:t>59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4400" cy="35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Les fichiers TXTs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"/>
          <p:cNvSpPr/>
          <p:nvPr/>
        </p:nvSpPr>
        <p:spPr>
          <a:xfrm>
            <a:off x="360000" y="1080000"/>
            <a:ext cx="3596040" cy="53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Séparation en Français et Anglais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"/>
          <p:cNvSpPr/>
          <p:nvPr/>
        </p:nvSpPr>
        <p:spPr>
          <a:xfrm>
            <a:off x="4680000" y="1080000"/>
            <a:ext cx="3596040" cy="71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Travail uniquement sur les textes Anglais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"/>
          <p:cNvSpPr/>
          <p:nvPr/>
        </p:nvSpPr>
        <p:spPr>
          <a:xfrm>
            <a:off x="380880" y="2257920"/>
            <a:ext cx="8435160" cy="187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Détection de la langue grâce à un package : langdetect 1.0.9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prend une partie du texte au milieu du documents pour ne pas fausser les résultats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detect_langs(text[5000:20000])[0]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Vérification manuelle des résultats : 100 % de réussite sur 41 documents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360000" y="4500000"/>
            <a:ext cx="7916040" cy="10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Sortie brouillons du texte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Saut de lignes aléatoires, un mot par lignes, récupération des tableaux, etc.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"/>
          <p:cNvSpPr/>
          <p:nvPr/>
        </p:nvSpPr>
        <p:spPr>
          <a:xfrm>
            <a:off x="8820360" y="6431040"/>
            <a:ext cx="37728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1CD86E6-7A90-456D-A332-EEF7D5C2ECD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BE52F61-7F35-45AC-8450-B712BBE36D28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4400" cy="35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400" spc="-1" strike="noStrike">
                <a:solidFill>
                  <a:schemeClr val="lt1"/>
                </a:solidFill>
                <a:latin typeface="Arial"/>
                <a:ea typeface="Verdana"/>
              </a:rPr>
              <a:t>Répartition des documents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Espace réservé du contenu 2"/>
          <p:cNvSpPr/>
          <p:nvPr/>
        </p:nvSpPr>
        <p:spPr>
          <a:xfrm>
            <a:off x="611640" y="1412640"/>
            <a:ext cx="7844400" cy="431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</a:pP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99"/>
              </a:spcAf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99"/>
              </a:spcAf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0" y="1412640"/>
            <a:ext cx="4888440" cy="3803400"/>
          </a:xfrm>
          <a:prstGeom prst="rect">
            <a:avLst/>
          </a:prstGeom>
          <a:ln w="0">
            <a:noFill/>
          </a:ln>
        </p:spPr>
      </p:pic>
      <p:pic>
        <p:nvPicPr>
          <p:cNvPr id="94" name="" descr=""/>
          <p:cNvPicPr/>
          <p:nvPr/>
        </p:nvPicPr>
        <p:blipFill>
          <a:blip r:embed="rId2"/>
          <a:stretch/>
        </p:blipFill>
        <p:spPr>
          <a:xfrm>
            <a:off x="4839480" y="1260000"/>
            <a:ext cx="4156560" cy="4108680"/>
          </a:xfrm>
          <a:prstGeom prst="rect">
            <a:avLst/>
          </a:prstGeom>
          <a:ln w="0">
            <a:noFill/>
          </a:ln>
        </p:spPr>
      </p:pic>
      <p:sp>
        <p:nvSpPr>
          <p:cNvPr id="95" name=""/>
          <p:cNvSpPr/>
          <p:nvPr/>
        </p:nvSpPr>
        <p:spPr>
          <a:xfrm>
            <a:off x="8820360" y="6431040"/>
            <a:ext cx="37728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97D976B-1053-4F70-BEED-675B6A9B237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4400" cy="35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Embellissement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Espace réservé du contenu 3"/>
          <p:cNvSpPr/>
          <p:nvPr/>
        </p:nvSpPr>
        <p:spPr>
          <a:xfrm>
            <a:off x="648000" y="836640"/>
            <a:ext cx="8168040" cy="52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Plusieurs choix possible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Objectifs : Récupérer ce qui nous intéresse dans les fichiers txt → regex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1. Les Titres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2. Les paragraphes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Tout les textes entre la fin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d'un titre valide et le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début du titre suivant,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avec un nettoyage des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sauts de ligne multiples.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Améliorations envisageables :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- Meilleur règles pour la récupération des paragraphes en cours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- Améliorations du regex pour extraire véritablement ce qu’il nous faut (plus de précisions)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3960000" y="1800000"/>
            <a:ext cx="4614840" cy="3048120"/>
          </a:xfrm>
          <a:prstGeom prst="rect">
            <a:avLst/>
          </a:prstGeom>
          <a:ln w="0">
            <a:noFill/>
          </a:ln>
        </p:spPr>
      </p:pic>
      <p:sp>
        <p:nvSpPr>
          <p:cNvPr id="99" name=""/>
          <p:cNvSpPr/>
          <p:nvPr/>
        </p:nvSpPr>
        <p:spPr>
          <a:xfrm>
            <a:off x="8820360" y="6431040"/>
            <a:ext cx="37728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463D461-A88A-4413-9A31-E0573CDDE24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1EF222C-C1A2-455B-851C-22D7645EFF53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"/>
          <p:cNvSpPr/>
          <p:nvPr/>
        </p:nvSpPr>
        <p:spPr>
          <a:xfrm>
            <a:off x="1260000" y="1980000"/>
            <a:ext cx="6476400" cy="349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SECTION 2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04/04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8820360" y="6431040"/>
            <a:ext cx="37728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A65E515-FD11-405D-8B80-0FAE5BAB9DA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A3CACCA-E572-47D9-889B-88176247E2C9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hème AP-HP">
  <a:themeElements>
    <a:clrScheme name="APHP">
      <a:dk1>
        <a:srgbClr val="272d31"/>
      </a:dk1>
      <a:lt1>
        <a:srgbClr val="ffffff"/>
      </a:lt1>
      <a:dk2>
        <a:srgbClr val="d2d9da"/>
      </a:dk2>
      <a:lt2>
        <a:srgbClr val="f1f4f5"/>
      </a:lt2>
      <a:accent1>
        <a:srgbClr val="ffd419"/>
      </a:accent1>
      <a:accent2>
        <a:srgbClr val="c01662"/>
      </a:accent2>
      <a:accent3>
        <a:srgbClr val="36bde8"/>
      </a:accent3>
      <a:accent4>
        <a:srgbClr val="0062ae"/>
      </a:accent4>
      <a:accent5>
        <a:srgbClr val="2c256b"/>
      </a:accent5>
      <a:accent6>
        <a:srgbClr val="d3d800"/>
      </a:accent6>
      <a:hlink>
        <a:srgbClr val="272d31"/>
      </a:hlink>
      <a:folHlink>
        <a:srgbClr val="272d31"/>
      </a:folHlink>
    </a:clrScheme>
    <a:fontScheme name="APHP">
      <a:majorFont>
        <a:latin typeface="Montserrat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FA34CFC6F5E64B965C92C606634DDF" ma:contentTypeVersion="10" ma:contentTypeDescription="Crée un document." ma:contentTypeScope="" ma:versionID="82f72537914f7b2ca3ab4e2073f5bc1f">
  <xsd:schema xmlns:xsd="http://www.w3.org/2001/XMLSchema" xmlns:xs="http://www.w3.org/2001/XMLSchema" xmlns:p="http://schemas.microsoft.com/office/2006/metadata/properties" xmlns:ns2="bab36aca-6305-4f24-b845-8de6cc927b00" xmlns:ns3="8d40c450-74bb-40fd-8fff-a7da02f18cb9" targetNamespace="http://schemas.microsoft.com/office/2006/metadata/properties" ma:root="true" ma:fieldsID="8fa5e87ef80b5124d7f7324dbf1e2047" ns2:_="" ns3:_="">
    <xsd:import namespace="bab36aca-6305-4f24-b845-8de6cc927b00"/>
    <xsd:import namespace="8d40c450-74bb-40fd-8fff-a7da02f18cb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b36aca-6305-4f24-b845-8de6cc927b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40c450-74bb-40fd-8fff-a7da02f18cb9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8513F2-21CC-4AEC-9985-98CE02CCA43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7C0DAC3-8909-490F-8F6E-6181BFA49E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b36aca-6305-4f24-b845-8de6cc927b00"/>
    <ds:schemaRef ds:uri="8d40c450-74bb-40fd-8fff-a7da02f18c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A456673-90F3-4A8C-832A-188746AAA50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20020</TotalTime>
  <Application>LibreOffice/7.6.4.1$Windows_X86_64 LibreOffice_project/e19e193f88cd6c0525a17fb7a176ed8e6a3e2aa1</Application>
  <AppVersion>15.0000</AppVersion>
  <Words>79</Words>
  <Paragraphs>53</Paragraphs>
  <Company>APHP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2015-07-22T10:38:47Z</dcterms:created>
  <dc:creator>BRASSEUR Paul</dc:creator>
  <dc:description/>
  <dc:language>fr-FR</dc:language>
  <cp:lastModifiedBy/>
  <cp:lastPrinted>2018-04-13T17:06:17Z</cp:lastPrinted>
  <dcterms:modified xsi:type="dcterms:W3CDTF">2025-05-05T13:35:54Z</dcterms:modified>
  <cp:revision>1072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Thème AP-HP:8</vt:lpwstr>
  </property>
  <property fmtid="{D5CDD505-2E9C-101B-9397-08002B2CF9AE}" pid="3" name="ClassificationContentMarkingFooterText">
    <vt:lpwstr>C1 - Interne</vt:lpwstr>
  </property>
  <property fmtid="{D5CDD505-2E9C-101B-9397-08002B2CF9AE}" pid="4" name="ContentTypeId">
    <vt:lpwstr>0x010100CDFA34CFC6F5E64B965C92C606634DDF</vt:lpwstr>
  </property>
  <property fmtid="{D5CDD505-2E9C-101B-9397-08002B2CF9AE}" pid="5" name="MSIP_Label_591d6119-873b-4397-8a13-8f0b0381b9bf_ActionId">
    <vt:lpwstr>f954901c-06bb-4e73-978b-2ff255d7fa1b</vt:lpwstr>
  </property>
  <property fmtid="{D5CDD505-2E9C-101B-9397-08002B2CF9AE}" pid="6" name="MSIP_Label_591d6119-873b-4397-8a13-8f0b0381b9bf_ContentBits">
    <vt:lpwstr>2</vt:lpwstr>
  </property>
  <property fmtid="{D5CDD505-2E9C-101B-9397-08002B2CF9AE}" pid="7" name="MSIP_Label_591d6119-873b-4397-8a13-8f0b0381b9bf_Enabled">
    <vt:lpwstr>true</vt:lpwstr>
  </property>
  <property fmtid="{D5CDD505-2E9C-101B-9397-08002B2CF9AE}" pid="8" name="MSIP_Label_591d6119-873b-4397-8a13-8f0b0381b9bf_Method">
    <vt:lpwstr>Standard</vt:lpwstr>
  </property>
  <property fmtid="{D5CDD505-2E9C-101B-9397-08002B2CF9AE}" pid="9" name="MSIP_Label_591d6119-873b-4397-8a13-8f0b0381b9bf_Name">
    <vt:lpwstr>C1 - Interne</vt:lpwstr>
  </property>
  <property fmtid="{D5CDD505-2E9C-101B-9397-08002B2CF9AE}" pid="10" name="MSIP_Label_591d6119-873b-4397-8a13-8f0b0381b9bf_SetDate">
    <vt:lpwstr>2024-03-01T10:56:13Z</vt:lpwstr>
  </property>
  <property fmtid="{D5CDD505-2E9C-101B-9397-08002B2CF9AE}" pid="11" name="MSIP_Label_591d6119-873b-4397-8a13-8f0b0381b9bf_SiteId">
    <vt:lpwstr>905eea10-a76c-4815-8160-ba433c63cfd5</vt:lpwstr>
  </property>
  <property fmtid="{D5CDD505-2E9C-101B-9397-08002B2CF9AE}" pid="12" name="Notes">
    <vt:i4>4</vt:i4>
  </property>
  <property fmtid="{D5CDD505-2E9C-101B-9397-08002B2CF9AE}" pid="13" name="PresentationFormat">
    <vt:lpwstr>Affichage à l'écran (4:3)</vt:lpwstr>
  </property>
  <property fmtid="{D5CDD505-2E9C-101B-9397-08002B2CF9AE}" pid="14" name="Slides">
    <vt:i4>15</vt:i4>
  </property>
</Properties>
</file>